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6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4"/>
  </p:notesMasterIdLst>
  <p:sldIdLst>
    <p:sldId id="688" r:id="rId2"/>
    <p:sldId id="689" r:id="rId3"/>
    <p:sldId id="690" r:id="rId4"/>
    <p:sldId id="691" r:id="rId5"/>
    <p:sldId id="692" r:id="rId6"/>
    <p:sldId id="693" r:id="rId7"/>
    <p:sldId id="694" r:id="rId8"/>
    <p:sldId id="682" r:id="rId9"/>
    <p:sldId id="683" r:id="rId10"/>
    <p:sldId id="684" r:id="rId11"/>
    <p:sldId id="685" r:id="rId12"/>
    <p:sldId id="624" r:id="rId13"/>
    <p:sldId id="567" r:id="rId14"/>
    <p:sldId id="695" r:id="rId15"/>
    <p:sldId id="568" r:id="rId16"/>
    <p:sldId id="569" r:id="rId17"/>
    <p:sldId id="570" r:id="rId18"/>
    <p:sldId id="571" r:id="rId19"/>
    <p:sldId id="573" r:id="rId20"/>
    <p:sldId id="575" r:id="rId21"/>
    <p:sldId id="576" r:id="rId22"/>
    <p:sldId id="577" r:id="rId23"/>
    <p:sldId id="578" r:id="rId24"/>
    <p:sldId id="579" r:id="rId25"/>
    <p:sldId id="580" r:id="rId26"/>
    <p:sldId id="596" r:id="rId27"/>
    <p:sldId id="618" r:id="rId28"/>
    <p:sldId id="619" r:id="rId29"/>
    <p:sldId id="598" r:id="rId30"/>
    <p:sldId id="696" r:id="rId31"/>
    <p:sldId id="697" r:id="rId32"/>
    <p:sldId id="698" r:id="rId33"/>
    <p:sldId id="699" r:id="rId34"/>
    <p:sldId id="700" r:id="rId35"/>
    <p:sldId id="701" r:id="rId36"/>
    <p:sldId id="702" r:id="rId37"/>
    <p:sldId id="703" r:id="rId38"/>
    <p:sldId id="704" r:id="rId39"/>
    <p:sldId id="705" r:id="rId40"/>
    <p:sldId id="706" r:id="rId41"/>
    <p:sldId id="707" r:id="rId42"/>
    <p:sldId id="708" r:id="rId43"/>
    <p:sldId id="709" r:id="rId44"/>
    <p:sldId id="710" r:id="rId45"/>
    <p:sldId id="711" r:id="rId46"/>
    <p:sldId id="662" r:id="rId47"/>
    <p:sldId id="663" r:id="rId48"/>
    <p:sldId id="664" r:id="rId49"/>
    <p:sldId id="665" r:id="rId50"/>
    <p:sldId id="666" r:id="rId51"/>
    <p:sldId id="667" r:id="rId52"/>
    <p:sldId id="668" r:id="rId53"/>
    <p:sldId id="669" r:id="rId54"/>
    <p:sldId id="670" r:id="rId55"/>
    <p:sldId id="686" r:id="rId56"/>
    <p:sldId id="687" r:id="rId57"/>
    <p:sldId id="673" r:id="rId58"/>
    <p:sldId id="674" r:id="rId59"/>
    <p:sldId id="675" r:id="rId60"/>
    <p:sldId id="676" r:id="rId61"/>
    <p:sldId id="677" r:id="rId62"/>
    <p:sldId id="678" r:id="rId63"/>
  </p:sldIdLst>
  <p:sldSz cx="12192000" cy="6858000"/>
  <p:notesSz cx="6858000" cy="9144000"/>
  <p:custDataLst>
    <p:tags r:id="rId6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1">
          <p15:clr>
            <a:srgbClr val="A4A3A4"/>
          </p15:clr>
        </p15:guide>
        <p15:guide id="2" pos="3884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mon" initials="S" lastIdx="1" clrIdx="0"/>
  <p:cmAuthor id="2" name="China" initials="C" lastIdx="1" clrIdx="1">
    <p:extLst>
      <p:ext uri="{19B8F6BF-5375-455C-9EA6-DF929625EA0E}">
        <p15:presenceInfo xmlns:p15="http://schemas.microsoft.com/office/powerpoint/2012/main" userId="fdcacdb0f7f9a2e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36D7A"/>
    <a:srgbClr val="33C3AB"/>
    <a:srgbClr val="364555"/>
    <a:srgbClr val="FCB030"/>
    <a:srgbClr val="EB5F56"/>
    <a:srgbClr val="ECEF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170" autoAdjust="0"/>
    <p:restoredTop sz="94660"/>
  </p:normalViewPr>
  <p:slideViewPr>
    <p:cSldViewPr snapToGrid="0" showGuides="1">
      <p:cViewPr>
        <p:scale>
          <a:sx n="125" d="100"/>
          <a:sy n="125" d="100"/>
        </p:scale>
        <p:origin x="-150" y="90"/>
      </p:cViewPr>
      <p:guideLst>
        <p:guide orient="horz" pos="2141"/>
        <p:guide pos="38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commentAuthors" Target="commentAuthor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06-29T18:02:10.963" idx="1">
    <p:pos x="10" y="10"/>
    <p:text>https://baike.baidu.com/item/%E9%AB%98%E9%80%9F%E7%BC%93%E5%86%B2%E5%AD%98%E5%82%A8%E5%99%A8/9027270</p:text>
    <p:extLst>
      <p:ext uri="{C676402C-5697-4E1C-873F-D02D1690AC5C}">
        <p15:threadingInfo xmlns:p15="http://schemas.microsoft.com/office/powerpoint/2012/main" timeZoneBias="-48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6F057F-C503-4354-B656-01B5AEED573D}" type="datetimeFigureOut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DDE23D-E1A6-4E23-893A-432587B374F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06457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9%AB%98%E9%80%9F%E7%BC%93%E5%86%B2%E5%AD%98%E5%82%A8%E5%99%A8/9027270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hg.openjdk.java.net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8220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1180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248428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  <p:extLst>
      <p:ext uri="{BB962C8B-B14F-4D97-AF65-F5344CB8AC3E}">
        <p14:creationId xmlns:p14="http://schemas.microsoft.com/office/powerpoint/2010/main" val="31199049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842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buAutoNum type="arabicPlain"/>
            </a:pPr>
            <a:r>
              <a:rPr lang="en-US" altLang="zh-CN" baseline="0"/>
              <a:t>RecyclerView </a:t>
            </a:r>
            <a:r>
              <a:rPr lang="zh-CN" altLang="en-US" baseline="0"/>
              <a:t>一般作为列表控件 存在于界面中。他的很</a:t>
            </a:r>
            <a:r>
              <a:rPr lang="zh-CN" altLang="en-US" sz="160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诸多优异的性能   </a:t>
            </a:r>
            <a:r>
              <a:rPr lang="zh-CN" altLang="en-US" baseline="0"/>
              <a:t>比如  加载大量数据不发生卡顿，展示任意的界面需求和动画</a:t>
            </a:r>
            <a:endParaRPr lang="en-US" altLang="zh-CN" baseline="0"/>
          </a:p>
          <a:p>
            <a:pPr marL="342900" indent="-342900">
              <a:buAutoNum type="arabicPlain"/>
            </a:pPr>
            <a:r>
              <a:rPr lang="zh-CN" altLang="en-US" baseline="0"/>
              <a:t>那他是怎么做到的呢， 这一切都脱不开 这两个角色 一个是 回收池  一个是  适配器。</a:t>
            </a:r>
            <a:endParaRPr lang="en-US" altLang="zh-CN" baseline="0"/>
          </a:p>
          <a:p>
            <a:pPr marL="342900" indent="-342900">
              <a:buAutoNum type="arabicPlain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680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803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35737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https://baike.baidu.com/item/%E9%AB%98%E9%80%9F%E7%BC%93%E5%86%B2%E5%AD%98%E5%82%A8%E5%99%A8/9027270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3030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7065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72177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7675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506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24676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23262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84472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889995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57749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62183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12175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1498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57113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99B7DF-3B64-42FD-9AC6-63E46B54AE1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313027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JDK </a:t>
            </a:r>
            <a:r>
              <a:rPr lang="zh-CN" altLang="en-US" dirty="0" smtClean="0"/>
              <a:t>开源源码下载 </a:t>
            </a:r>
            <a:endParaRPr lang="en-US" altLang="zh-CN" dirty="0" smtClean="0"/>
          </a:p>
          <a:p>
            <a:r>
              <a:rPr lang="en-US" altLang="zh-CN" dirty="0" smtClean="0">
                <a:hlinkClick r:id="rId3"/>
              </a:rPr>
              <a:t>http://hg.openjdk.java.net/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274241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65232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67035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4810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2223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9774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0829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57818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707847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277073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58426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950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1938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85500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3212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401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0095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803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7048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42946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285721"/>
            <a:ext cx="380966" cy="5714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矩形 1"/>
          <p:cNvSpPr/>
          <p:nvPr userDrawn="1"/>
        </p:nvSpPr>
        <p:spPr>
          <a:xfrm>
            <a:off x="1" y="285721"/>
            <a:ext cx="380966" cy="57148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标题占位符 1"/>
          <p:cNvSpPr>
            <a:spLocks noGrp="1"/>
          </p:cNvSpPr>
          <p:nvPr>
            <p:ph type="title"/>
          </p:nvPr>
        </p:nvSpPr>
        <p:spPr>
          <a:xfrm>
            <a:off x="380967" y="274630"/>
            <a:ext cx="11430278" cy="582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3175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2" name="组合 11"/>
          <p:cNvGrpSpPr/>
          <p:nvPr userDrawn="1"/>
        </p:nvGrpSpPr>
        <p:grpSpPr>
          <a:xfrm>
            <a:off x="6776438" y="6181434"/>
            <a:ext cx="5284213" cy="521117"/>
            <a:chOff x="14781209" y="11799194"/>
            <a:chExt cx="8139207" cy="984813"/>
          </a:xfrm>
        </p:grpSpPr>
        <p:sp>
          <p:nvSpPr>
            <p:cNvPr id="13" name="文本框 12"/>
            <p:cNvSpPr txBox="1"/>
            <p:nvPr userDrawn="1"/>
          </p:nvSpPr>
          <p:spPr>
            <a:xfrm>
              <a:off x="16010500" y="12240174"/>
              <a:ext cx="3366722" cy="540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en-US" altLang="zh-CN" sz="1270" b="1" dirty="0" smtClean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Android</a:t>
              </a:r>
              <a:r>
                <a:rPr lang="zh-CN" altLang="en-US" sz="1270" dirty="0" smtClean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高级工程师</a:t>
              </a:r>
              <a:endParaRPr lang="en-US" sz="127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1209" y="11799194"/>
              <a:ext cx="799559" cy="980996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 userDrawn="1"/>
          </p:nvSpPr>
          <p:spPr>
            <a:xfrm>
              <a:off x="18944694" y="12240174"/>
              <a:ext cx="3975722" cy="543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zh-CN" altLang="en-US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官方客服</a:t>
              </a:r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QQ</a:t>
              </a:r>
              <a:r>
                <a:rPr lang="zh-CN" altLang="en-US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</a:t>
              </a:r>
              <a:r>
                <a:rPr lang="en-US" altLang="zh-CN" sz="1270" b="1" dirty="0" smtClean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421869573</a:t>
              </a:r>
              <a:endParaRPr lang="en-US" sz="127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 userDrawn="1"/>
        </p:nvGrpSpPr>
        <p:grpSpPr>
          <a:xfrm>
            <a:off x="6776438" y="6181434"/>
            <a:ext cx="5284213" cy="521117"/>
            <a:chOff x="14781209" y="11799194"/>
            <a:chExt cx="8139207" cy="984813"/>
          </a:xfrm>
        </p:grpSpPr>
        <p:sp>
          <p:nvSpPr>
            <p:cNvPr id="13" name="文本框 12"/>
            <p:cNvSpPr txBox="1"/>
            <p:nvPr userDrawn="1"/>
          </p:nvSpPr>
          <p:spPr>
            <a:xfrm>
              <a:off x="16010500" y="12240174"/>
              <a:ext cx="3366722" cy="5400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en-US" altLang="zh-CN" sz="1270" b="1" dirty="0" smtClean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Android</a:t>
              </a:r>
              <a:r>
                <a:rPr lang="zh-CN" altLang="en-US" sz="1270" dirty="0" smtClean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高级工程师</a:t>
              </a:r>
              <a:endParaRPr lang="en-US" sz="127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781209" y="11799194"/>
              <a:ext cx="799559" cy="980996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 userDrawn="1"/>
          </p:nvSpPr>
          <p:spPr>
            <a:xfrm>
              <a:off x="18944694" y="12240174"/>
              <a:ext cx="3975722" cy="5438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| </a:t>
              </a:r>
              <a:r>
                <a:rPr lang="zh-CN" altLang="en-US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官方客服</a:t>
              </a:r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QQ</a:t>
              </a:r>
              <a:r>
                <a:rPr lang="zh-CN" altLang="en-US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：</a:t>
              </a:r>
              <a:r>
                <a:rPr lang="en-US" altLang="zh-CN" sz="1270" b="1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 </a:t>
              </a:r>
              <a:r>
                <a:rPr lang="en-US" altLang="zh-CN" sz="1270" b="1" dirty="0" smtClean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421869573</a:t>
              </a:r>
              <a:endParaRPr lang="en-US" sz="1270" dirty="0">
                <a:solidFill>
                  <a:srgbClr val="090A3C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7605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285720"/>
            <a:ext cx="380961" cy="57148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" name="矩形 1"/>
          <p:cNvSpPr/>
          <p:nvPr userDrawn="1"/>
        </p:nvSpPr>
        <p:spPr>
          <a:xfrm>
            <a:off x="1" y="285720"/>
            <a:ext cx="380961" cy="571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标题占位符 1"/>
          <p:cNvSpPr>
            <a:spLocks noGrp="1"/>
          </p:cNvSpPr>
          <p:nvPr>
            <p:ph type="title" hasCustomPrompt="1"/>
          </p:nvPr>
        </p:nvSpPr>
        <p:spPr>
          <a:xfrm>
            <a:off x="380961" y="274631"/>
            <a:ext cx="11430121" cy="58257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/>
          <p:cNvSpPr>
            <a:spLocks noGrp="1"/>
          </p:cNvSpPr>
          <p:nvPr>
            <p:ph type="body" sz="quarter" idx="12" hasCustomPrompt="1"/>
          </p:nvPr>
        </p:nvSpPr>
        <p:spPr>
          <a:xfrm>
            <a:off x="897312" y="1181070"/>
            <a:ext cx="10397376" cy="5200601"/>
          </a:xfrm>
          <a:prstGeom prst="rect">
            <a:avLst/>
          </a:prstGeom>
        </p:spPr>
        <p:txBody>
          <a:bodyPr/>
          <a:lstStyle>
            <a:lvl1pPr marL="457017" indent="-457017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3387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2540"/>
            </a:lvl2pPr>
          </a:lstStyle>
          <a:p>
            <a:pPr marL="457017" lvl="0" indent="-457017" algn="l" defTabSz="1218824" rtl="0" eaLnBrk="1" latinLnBrk="0" hangingPunct="1">
              <a:lnSpc>
                <a:spcPct val="150000"/>
              </a:lnSpc>
              <a:spcBef>
                <a:spcPts val="130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90655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列，左列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0962" y="274631"/>
            <a:ext cx="11430121" cy="582579"/>
          </a:xfrm>
          <a:prstGeom prst="rect">
            <a:avLst/>
          </a:prstGeom>
        </p:spPr>
        <p:txBody>
          <a:bodyPr/>
          <a:lstStyle>
            <a:lvl1pPr>
              <a:defRPr sz="3175">
                <a:solidFill>
                  <a:srgbClr val="1577BA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2" y="6356179"/>
            <a:ext cx="2844810" cy="365115"/>
          </a:xfrm>
        </p:spPr>
        <p:txBody>
          <a:bodyPr/>
          <a:lstStyle/>
          <a:p>
            <a:fld id="{26BC682A-C05F-4C99-A8C4-40D51CBA4C0F}" type="datetime1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32" y="6356179"/>
            <a:ext cx="2844810" cy="365115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文本占位符 2"/>
          <p:cNvSpPr>
            <a:spLocks noGrp="1"/>
          </p:cNvSpPr>
          <p:nvPr>
            <p:ph type="body" idx="1"/>
          </p:nvPr>
        </p:nvSpPr>
        <p:spPr>
          <a:xfrm>
            <a:off x="380961" y="1000082"/>
            <a:ext cx="5615577" cy="428616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3199" b="1"/>
            </a:lvl1pPr>
            <a:lvl2pPr marL="609909" indent="0">
              <a:buNone/>
              <a:defRPr sz="2667" b="1"/>
            </a:lvl2pPr>
            <a:lvl3pPr marL="1219145" indent="0">
              <a:buNone/>
              <a:defRPr sz="2400" b="1"/>
            </a:lvl3pPr>
            <a:lvl4pPr marL="1829054" indent="0">
              <a:buNone/>
              <a:defRPr sz="2135" b="1"/>
            </a:lvl4pPr>
            <a:lvl5pPr marL="2438627" indent="0">
              <a:buNone/>
              <a:defRPr sz="2135" b="1"/>
            </a:lvl5pPr>
            <a:lvl6pPr marL="3047863" indent="0">
              <a:buNone/>
              <a:defRPr sz="2135" b="1"/>
            </a:lvl6pPr>
            <a:lvl7pPr marL="3657772" indent="0">
              <a:buNone/>
              <a:defRPr sz="2135" b="1"/>
            </a:lvl7pPr>
            <a:lvl8pPr marL="4267008" indent="0">
              <a:buNone/>
              <a:defRPr sz="2135" b="1"/>
            </a:lvl8pPr>
            <a:lvl9pPr marL="4876918" indent="0">
              <a:buNone/>
              <a:defRPr sz="2135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" name="内容占位符 3"/>
          <p:cNvSpPr>
            <a:spLocks noGrp="1"/>
          </p:cNvSpPr>
          <p:nvPr>
            <p:ph sz="half" idx="2"/>
          </p:nvPr>
        </p:nvSpPr>
        <p:spPr>
          <a:xfrm>
            <a:off x="380961" y="1571570"/>
            <a:ext cx="5615577" cy="4554427"/>
          </a:xfrm>
          <a:prstGeom prst="rect">
            <a:avLst/>
          </a:prstGeom>
        </p:spPr>
        <p:txBody>
          <a:bodyPr/>
          <a:lstStyle>
            <a:lvl1pPr>
              <a:defRPr sz="2667"/>
            </a:lvl1pPr>
            <a:lvl2pPr>
              <a:defRPr sz="2400"/>
            </a:lvl2pPr>
            <a:lvl3pPr>
              <a:defRPr sz="2400"/>
            </a:lvl3pPr>
            <a:lvl4pPr>
              <a:defRPr sz="2400"/>
            </a:lvl4pPr>
            <a:lvl5pPr>
              <a:defRPr sz="2400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8" name="文本占位符 2"/>
          <p:cNvSpPr>
            <a:spLocks noGrp="1"/>
          </p:cNvSpPr>
          <p:nvPr>
            <p:ph type="body" idx="13" hasCustomPrompt="1"/>
          </p:nvPr>
        </p:nvSpPr>
        <p:spPr>
          <a:xfrm>
            <a:off x="6191273" y="1000081"/>
            <a:ext cx="5619810" cy="5143397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marL="0" marR="0" indent="0" algn="l" defTabSz="644857" rtl="0" eaLnBrk="1" fontAlgn="auto" latinLnBrk="0" hangingPunct="1">
              <a:lnSpc>
                <a:spcPct val="100000"/>
              </a:lnSpc>
              <a:spcBef>
                <a:spcPts val="13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609909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45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9054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627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7863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772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00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918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单击此处编辑文本样式</a:t>
            </a:r>
          </a:p>
        </p:txBody>
      </p:sp>
      <p:sp>
        <p:nvSpPr>
          <p:cNvPr id="10" name="矩形 9"/>
          <p:cNvSpPr/>
          <p:nvPr userDrawn="1"/>
        </p:nvSpPr>
        <p:spPr>
          <a:xfrm>
            <a:off x="1" y="285720"/>
            <a:ext cx="380961" cy="5714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332736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7310730" y="6385680"/>
            <a:ext cx="4801796" cy="426766"/>
            <a:chOff x="13815185" y="12067752"/>
            <a:chExt cx="9074019" cy="8065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3" y="12228510"/>
              <a:ext cx="8129511" cy="557826"/>
              <a:chOff x="15969848" y="12230840"/>
              <a:chExt cx="6626379" cy="557826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2"/>
                <a:ext cx="3499236" cy="543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7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127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127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127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331337" cy="54383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7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127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127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127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127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127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127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127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12780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49633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912737"/>
      </p:ext>
    </p:extLst>
  </p:cSld>
  <p:clrMapOvr>
    <a:masterClrMapping/>
  </p:clrMapOvr>
  <p:hf sldNum="0" hd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326815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FF070B"/>
              </a:gs>
              <a:gs pos="100000">
                <a:srgbClr val="E5008D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Box 76"/>
          <p:cNvSpPr txBox="1"/>
          <p:nvPr userDrawn="1"/>
        </p:nvSpPr>
        <p:spPr>
          <a:xfrm>
            <a:off x="3020404" y="5190809"/>
            <a:ext cx="2560832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关注微信公众号查看使用教程和免费领取图标、模板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82" y="3850122"/>
            <a:ext cx="1993173" cy="1993173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6585601" y="3794362"/>
            <a:ext cx="4875773" cy="636304"/>
            <a:chOff x="721513" y="4633411"/>
            <a:chExt cx="4875773" cy="636304"/>
          </a:xfrm>
        </p:grpSpPr>
        <p:sp>
          <p:nvSpPr>
            <p:cNvPr id="11" name="椭圆 10"/>
            <p:cNvSpPr/>
            <p:nvPr/>
          </p:nvSpPr>
          <p:spPr>
            <a:xfrm>
              <a:off x="721513" y="463341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grpSp>
          <p:nvGrpSpPr>
            <p:cNvPr id="12" name="Group 4"/>
            <p:cNvGrpSpPr>
              <a:grpSpLocks noChangeAspect="1"/>
            </p:cNvGrpSpPr>
            <p:nvPr/>
          </p:nvGrpSpPr>
          <p:grpSpPr bwMode="auto">
            <a:xfrm>
              <a:off x="893071" y="4788474"/>
              <a:ext cx="293189" cy="334051"/>
              <a:chOff x="1807" y="2337"/>
              <a:chExt cx="574" cy="654"/>
            </a:xfrm>
            <a:solidFill>
              <a:schemeClr val="bg1"/>
            </a:solidFill>
          </p:grpSpPr>
          <p:sp>
            <p:nvSpPr>
              <p:cNvPr id="14" name="Freeform 5"/>
              <p:cNvSpPr/>
              <p:nvPr/>
            </p:nvSpPr>
            <p:spPr bwMode="auto">
              <a:xfrm>
                <a:off x="1852" y="2337"/>
                <a:ext cx="529" cy="654"/>
              </a:xfrm>
              <a:custGeom>
                <a:avLst/>
                <a:gdLst>
                  <a:gd name="T0" fmla="*/ 2355 w 2387"/>
                  <a:gd name="T1" fmla="*/ 0 h 2947"/>
                  <a:gd name="T2" fmla="*/ 2386 w 2387"/>
                  <a:gd name="T3" fmla="*/ 811 h 2947"/>
                  <a:gd name="T4" fmla="*/ 2343 w 2387"/>
                  <a:gd name="T5" fmla="*/ 855 h 2947"/>
                  <a:gd name="T6" fmla="*/ 2327 w 2387"/>
                  <a:gd name="T7" fmla="*/ 855 h 2947"/>
                  <a:gd name="T8" fmla="*/ 2284 w 2387"/>
                  <a:gd name="T9" fmla="*/ 821 h 2947"/>
                  <a:gd name="T10" fmla="*/ 2097 w 2387"/>
                  <a:gd name="T11" fmla="*/ 406 h 2947"/>
                  <a:gd name="T12" fmla="*/ 1770 w 2387"/>
                  <a:gd name="T13" fmla="*/ 306 h 2947"/>
                  <a:gd name="T14" fmla="*/ 1504 w 2387"/>
                  <a:gd name="T15" fmla="*/ 306 h 2947"/>
                  <a:gd name="T16" fmla="*/ 1462 w 2387"/>
                  <a:gd name="T17" fmla="*/ 349 h 2947"/>
                  <a:gd name="T18" fmla="*/ 1462 w 2387"/>
                  <a:gd name="T19" fmla="*/ 2484 h 2947"/>
                  <a:gd name="T20" fmla="*/ 1524 w 2387"/>
                  <a:gd name="T21" fmla="*/ 2780 h 2947"/>
                  <a:gd name="T22" fmla="*/ 1527 w 2387"/>
                  <a:gd name="T23" fmla="*/ 2784 h 2947"/>
                  <a:gd name="T24" fmla="*/ 1766 w 2387"/>
                  <a:gd name="T25" fmla="*/ 2862 h 2947"/>
                  <a:gd name="T26" fmla="*/ 1806 w 2387"/>
                  <a:gd name="T27" fmla="*/ 2905 h 2947"/>
                  <a:gd name="T28" fmla="*/ 1763 w 2387"/>
                  <a:gd name="T29" fmla="*/ 2947 h 2947"/>
                  <a:gd name="T30" fmla="*/ 639 w 2387"/>
                  <a:gd name="T31" fmla="*/ 2947 h 2947"/>
                  <a:gd name="T32" fmla="*/ 597 w 2387"/>
                  <a:gd name="T33" fmla="*/ 2905 h 2947"/>
                  <a:gd name="T34" fmla="*/ 636 w 2387"/>
                  <a:gd name="T35" fmla="*/ 2862 h 2947"/>
                  <a:gd name="T36" fmla="*/ 859 w 2387"/>
                  <a:gd name="T37" fmla="*/ 2769 h 2947"/>
                  <a:gd name="T38" fmla="*/ 865 w 2387"/>
                  <a:gd name="T39" fmla="*/ 2762 h 2947"/>
                  <a:gd name="T40" fmla="*/ 926 w 2387"/>
                  <a:gd name="T41" fmla="*/ 2433 h 2947"/>
                  <a:gd name="T42" fmla="*/ 926 w 2387"/>
                  <a:gd name="T43" fmla="*/ 349 h 2947"/>
                  <a:gd name="T44" fmla="*/ 883 w 2387"/>
                  <a:gd name="T45" fmla="*/ 306 h 2947"/>
                  <a:gd name="T46" fmla="*/ 618 w 2387"/>
                  <a:gd name="T47" fmla="*/ 306 h 2947"/>
                  <a:gd name="T48" fmla="*/ 292 w 2387"/>
                  <a:gd name="T49" fmla="*/ 405 h 2947"/>
                  <a:gd name="T50" fmla="*/ 290 w 2387"/>
                  <a:gd name="T51" fmla="*/ 406 h 2947"/>
                  <a:gd name="T52" fmla="*/ 103 w 2387"/>
                  <a:gd name="T53" fmla="*/ 819 h 2947"/>
                  <a:gd name="T54" fmla="*/ 61 w 2387"/>
                  <a:gd name="T55" fmla="*/ 854 h 2947"/>
                  <a:gd name="T56" fmla="*/ 44 w 2387"/>
                  <a:gd name="T57" fmla="*/ 854 h 2947"/>
                  <a:gd name="T58" fmla="*/ 2 w 2387"/>
                  <a:gd name="T59" fmla="*/ 809 h 2947"/>
                  <a:gd name="T60" fmla="*/ 31 w 2387"/>
                  <a:gd name="T61" fmla="*/ 41 h 2947"/>
                  <a:gd name="T62" fmla="*/ 74 w 2387"/>
                  <a:gd name="T63" fmla="*/ 0 h 2947"/>
                  <a:gd name="T64" fmla="*/ 2355 w 2387"/>
                  <a:gd name="T65" fmla="*/ 0 h 29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2387" h="2947">
                    <a:moveTo>
                      <a:pt x="2355" y="0"/>
                    </a:moveTo>
                    <a:cubicBezTo>
                      <a:pt x="2386" y="811"/>
                      <a:pt x="2386" y="811"/>
                      <a:pt x="2386" y="811"/>
                    </a:cubicBezTo>
                    <a:cubicBezTo>
                      <a:pt x="2387" y="836"/>
                      <a:pt x="2368" y="855"/>
                      <a:pt x="2343" y="855"/>
                    </a:cubicBezTo>
                    <a:cubicBezTo>
                      <a:pt x="2327" y="855"/>
                      <a:pt x="2327" y="855"/>
                      <a:pt x="2327" y="855"/>
                    </a:cubicBezTo>
                    <a:cubicBezTo>
                      <a:pt x="2305" y="855"/>
                      <a:pt x="2289" y="840"/>
                      <a:pt x="2284" y="821"/>
                    </a:cubicBezTo>
                    <a:cubicBezTo>
                      <a:pt x="2241" y="608"/>
                      <a:pt x="2179" y="470"/>
                      <a:pt x="2097" y="406"/>
                    </a:cubicBezTo>
                    <a:cubicBezTo>
                      <a:pt x="2022" y="339"/>
                      <a:pt x="2007" y="306"/>
                      <a:pt x="1770" y="306"/>
                    </a:cubicBezTo>
                    <a:cubicBezTo>
                      <a:pt x="1504" y="306"/>
                      <a:pt x="1504" y="306"/>
                      <a:pt x="1504" y="306"/>
                    </a:cubicBezTo>
                    <a:cubicBezTo>
                      <a:pt x="1480" y="306"/>
                      <a:pt x="1462" y="326"/>
                      <a:pt x="1462" y="349"/>
                    </a:cubicBezTo>
                    <a:cubicBezTo>
                      <a:pt x="1462" y="2484"/>
                      <a:pt x="1462" y="2484"/>
                      <a:pt x="1462" y="2484"/>
                    </a:cubicBezTo>
                    <a:cubicBezTo>
                      <a:pt x="1462" y="2638"/>
                      <a:pt x="1483" y="2736"/>
                      <a:pt x="1524" y="2780"/>
                    </a:cubicBezTo>
                    <a:cubicBezTo>
                      <a:pt x="1527" y="2784"/>
                      <a:pt x="1527" y="2784"/>
                      <a:pt x="1527" y="2784"/>
                    </a:cubicBezTo>
                    <a:cubicBezTo>
                      <a:pt x="1575" y="2823"/>
                      <a:pt x="1640" y="2849"/>
                      <a:pt x="1766" y="2862"/>
                    </a:cubicBezTo>
                    <a:cubicBezTo>
                      <a:pt x="1789" y="2864"/>
                      <a:pt x="1806" y="2884"/>
                      <a:pt x="1806" y="2905"/>
                    </a:cubicBezTo>
                    <a:cubicBezTo>
                      <a:pt x="1806" y="2929"/>
                      <a:pt x="1786" y="2947"/>
                      <a:pt x="1763" y="2947"/>
                    </a:cubicBezTo>
                    <a:cubicBezTo>
                      <a:pt x="639" y="2947"/>
                      <a:pt x="639" y="2947"/>
                      <a:pt x="639" y="2947"/>
                    </a:cubicBezTo>
                    <a:cubicBezTo>
                      <a:pt x="615" y="2947"/>
                      <a:pt x="597" y="2928"/>
                      <a:pt x="597" y="2905"/>
                    </a:cubicBezTo>
                    <a:cubicBezTo>
                      <a:pt x="597" y="2882"/>
                      <a:pt x="613" y="2864"/>
                      <a:pt x="636" y="2862"/>
                    </a:cubicBezTo>
                    <a:cubicBezTo>
                      <a:pt x="762" y="2849"/>
                      <a:pt x="823" y="2818"/>
                      <a:pt x="859" y="2769"/>
                    </a:cubicBezTo>
                    <a:cubicBezTo>
                      <a:pt x="860" y="2767"/>
                      <a:pt x="862" y="2764"/>
                      <a:pt x="865" y="2762"/>
                    </a:cubicBezTo>
                    <a:cubicBezTo>
                      <a:pt x="906" y="2726"/>
                      <a:pt x="926" y="2617"/>
                      <a:pt x="926" y="2433"/>
                    </a:cubicBezTo>
                    <a:cubicBezTo>
                      <a:pt x="926" y="349"/>
                      <a:pt x="926" y="349"/>
                      <a:pt x="926" y="349"/>
                    </a:cubicBezTo>
                    <a:cubicBezTo>
                      <a:pt x="926" y="324"/>
                      <a:pt x="906" y="306"/>
                      <a:pt x="883" y="306"/>
                    </a:cubicBezTo>
                    <a:cubicBezTo>
                      <a:pt x="618" y="306"/>
                      <a:pt x="618" y="306"/>
                      <a:pt x="618" y="306"/>
                    </a:cubicBezTo>
                    <a:cubicBezTo>
                      <a:pt x="382" y="306"/>
                      <a:pt x="366" y="339"/>
                      <a:pt x="292" y="405"/>
                    </a:cubicBezTo>
                    <a:cubicBezTo>
                      <a:pt x="290" y="406"/>
                      <a:pt x="290" y="406"/>
                      <a:pt x="290" y="406"/>
                    </a:cubicBezTo>
                    <a:cubicBezTo>
                      <a:pt x="208" y="470"/>
                      <a:pt x="146" y="608"/>
                      <a:pt x="103" y="819"/>
                    </a:cubicBezTo>
                    <a:cubicBezTo>
                      <a:pt x="98" y="839"/>
                      <a:pt x="82" y="854"/>
                      <a:pt x="61" y="854"/>
                    </a:cubicBezTo>
                    <a:cubicBezTo>
                      <a:pt x="44" y="854"/>
                      <a:pt x="44" y="854"/>
                      <a:pt x="44" y="854"/>
                    </a:cubicBezTo>
                    <a:cubicBezTo>
                      <a:pt x="20" y="854"/>
                      <a:pt x="0" y="834"/>
                      <a:pt x="2" y="809"/>
                    </a:cubicBezTo>
                    <a:cubicBezTo>
                      <a:pt x="31" y="41"/>
                      <a:pt x="31" y="41"/>
                      <a:pt x="31" y="41"/>
                    </a:cubicBezTo>
                    <a:cubicBezTo>
                      <a:pt x="33" y="18"/>
                      <a:pt x="51" y="0"/>
                      <a:pt x="74" y="0"/>
                    </a:cubicBezTo>
                    <a:cubicBezTo>
                      <a:pt x="2355" y="0"/>
                      <a:pt x="2355" y="0"/>
                      <a:pt x="235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Freeform 6"/>
              <p:cNvSpPr/>
              <p:nvPr/>
            </p:nvSpPr>
            <p:spPr bwMode="auto">
              <a:xfrm>
                <a:off x="1807" y="2770"/>
                <a:ext cx="179" cy="221"/>
              </a:xfrm>
              <a:custGeom>
                <a:avLst/>
                <a:gdLst>
                  <a:gd name="T0" fmla="*/ 798 w 808"/>
                  <a:gd name="T1" fmla="*/ 2 h 998"/>
                  <a:gd name="T2" fmla="*/ 808 w 808"/>
                  <a:gd name="T3" fmla="*/ 276 h 998"/>
                  <a:gd name="T4" fmla="*/ 793 w 808"/>
                  <a:gd name="T5" fmla="*/ 290 h 998"/>
                  <a:gd name="T6" fmla="*/ 788 w 808"/>
                  <a:gd name="T7" fmla="*/ 290 h 998"/>
                  <a:gd name="T8" fmla="*/ 773 w 808"/>
                  <a:gd name="T9" fmla="*/ 279 h 998"/>
                  <a:gd name="T10" fmla="*/ 709 w 808"/>
                  <a:gd name="T11" fmla="*/ 140 h 998"/>
                  <a:gd name="T12" fmla="*/ 598 w 808"/>
                  <a:gd name="T13" fmla="*/ 105 h 998"/>
                  <a:gd name="T14" fmla="*/ 508 w 808"/>
                  <a:gd name="T15" fmla="*/ 105 h 998"/>
                  <a:gd name="T16" fmla="*/ 493 w 808"/>
                  <a:gd name="T17" fmla="*/ 120 h 998"/>
                  <a:gd name="T18" fmla="*/ 493 w 808"/>
                  <a:gd name="T19" fmla="*/ 841 h 998"/>
                  <a:gd name="T20" fmla="*/ 514 w 808"/>
                  <a:gd name="T21" fmla="*/ 941 h 998"/>
                  <a:gd name="T22" fmla="*/ 516 w 808"/>
                  <a:gd name="T23" fmla="*/ 942 h 998"/>
                  <a:gd name="T24" fmla="*/ 596 w 808"/>
                  <a:gd name="T25" fmla="*/ 969 h 998"/>
                  <a:gd name="T26" fmla="*/ 609 w 808"/>
                  <a:gd name="T27" fmla="*/ 983 h 998"/>
                  <a:gd name="T28" fmla="*/ 595 w 808"/>
                  <a:gd name="T29" fmla="*/ 998 h 998"/>
                  <a:gd name="T30" fmla="*/ 215 w 808"/>
                  <a:gd name="T31" fmla="*/ 998 h 998"/>
                  <a:gd name="T32" fmla="*/ 200 w 808"/>
                  <a:gd name="T33" fmla="*/ 983 h 998"/>
                  <a:gd name="T34" fmla="*/ 213 w 808"/>
                  <a:gd name="T35" fmla="*/ 969 h 998"/>
                  <a:gd name="T36" fmla="*/ 288 w 808"/>
                  <a:gd name="T37" fmla="*/ 937 h 998"/>
                  <a:gd name="T38" fmla="*/ 290 w 808"/>
                  <a:gd name="T39" fmla="*/ 936 h 998"/>
                  <a:gd name="T40" fmla="*/ 311 w 808"/>
                  <a:gd name="T41" fmla="*/ 824 h 998"/>
                  <a:gd name="T42" fmla="*/ 311 w 808"/>
                  <a:gd name="T43" fmla="*/ 122 h 998"/>
                  <a:gd name="T44" fmla="*/ 297 w 808"/>
                  <a:gd name="T45" fmla="*/ 107 h 998"/>
                  <a:gd name="T46" fmla="*/ 206 w 808"/>
                  <a:gd name="T47" fmla="*/ 107 h 998"/>
                  <a:gd name="T48" fmla="*/ 97 w 808"/>
                  <a:gd name="T49" fmla="*/ 140 h 998"/>
                  <a:gd name="T50" fmla="*/ 34 w 808"/>
                  <a:gd name="T51" fmla="*/ 279 h 998"/>
                  <a:gd name="T52" fmla="*/ 20 w 808"/>
                  <a:gd name="T53" fmla="*/ 290 h 998"/>
                  <a:gd name="T54" fmla="*/ 15 w 808"/>
                  <a:gd name="T55" fmla="*/ 290 h 998"/>
                  <a:gd name="T56" fmla="*/ 0 w 808"/>
                  <a:gd name="T57" fmla="*/ 276 h 998"/>
                  <a:gd name="T58" fmla="*/ 10 w 808"/>
                  <a:gd name="T59" fmla="*/ 15 h 998"/>
                  <a:gd name="T60" fmla="*/ 25 w 808"/>
                  <a:gd name="T61" fmla="*/ 0 h 998"/>
                  <a:gd name="T62" fmla="*/ 798 w 808"/>
                  <a:gd name="T63" fmla="*/ 0 h 998"/>
                  <a:gd name="T64" fmla="*/ 798 w 808"/>
                  <a:gd name="T65" fmla="*/ 2 h 9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808" h="998">
                    <a:moveTo>
                      <a:pt x="798" y="2"/>
                    </a:moveTo>
                    <a:cubicBezTo>
                      <a:pt x="808" y="276"/>
                      <a:pt x="808" y="276"/>
                      <a:pt x="808" y="276"/>
                    </a:cubicBezTo>
                    <a:cubicBezTo>
                      <a:pt x="808" y="284"/>
                      <a:pt x="801" y="290"/>
                      <a:pt x="793" y="290"/>
                    </a:cubicBezTo>
                    <a:cubicBezTo>
                      <a:pt x="788" y="290"/>
                      <a:pt x="788" y="290"/>
                      <a:pt x="788" y="290"/>
                    </a:cubicBezTo>
                    <a:cubicBezTo>
                      <a:pt x="782" y="290"/>
                      <a:pt x="775" y="285"/>
                      <a:pt x="773" y="279"/>
                    </a:cubicBezTo>
                    <a:cubicBezTo>
                      <a:pt x="759" y="207"/>
                      <a:pt x="737" y="161"/>
                      <a:pt x="709" y="140"/>
                    </a:cubicBezTo>
                    <a:cubicBezTo>
                      <a:pt x="683" y="117"/>
                      <a:pt x="678" y="105"/>
                      <a:pt x="598" y="105"/>
                    </a:cubicBezTo>
                    <a:cubicBezTo>
                      <a:pt x="508" y="105"/>
                      <a:pt x="508" y="105"/>
                      <a:pt x="508" y="105"/>
                    </a:cubicBezTo>
                    <a:cubicBezTo>
                      <a:pt x="500" y="105"/>
                      <a:pt x="493" y="112"/>
                      <a:pt x="493" y="120"/>
                    </a:cubicBezTo>
                    <a:cubicBezTo>
                      <a:pt x="493" y="841"/>
                      <a:pt x="493" y="841"/>
                      <a:pt x="493" y="841"/>
                    </a:cubicBezTo>
                    <a:cubicBezTo>
                      <a:pt x="493" y="893"/>
                      <a:pt x="500" y="926"/>
                      <a:pt x="514" y="941"/>
                    </a:cubicBezTo>
                    <a:cubicBezTo>
                      <a:pt x="516" y="942"/>
                      <a:pt x="516" y="942"/>
                      <a:pt x="516" y="942"/>
                    </a:cubicBezTo>
                    <a:cubicBezTo>
                      <a:pt x="532" y="956"/>
                      <a:pt x="554" y="965"/>
                      <a:pt x="596" y="969"/>
                    </a:cubicBezTo>
                    <a:cubicBezTo>
                      <a:pt x="605" y="970"/>
                      <a:pt x="609" y="975"/>
                      <a:pt x="609" y="983"/>
                    </a:cubicBezTo>
                    <a:cubicBezTo>
                      <a:pt x="609" y="992"/>
                      <a:pt x="603" y="998"/>
                      <a:pt x="595" y="998"/>
                    </a:cubicBezTo>
                    <a:cubicBezTo>
                      <a:pt x="215" y="998"/>
                      <a:pt x="215" y="998"/>
                      <a:pt x="215" y="998"/>
                    </a:cubicBezTo>
                    <a:cubicBezTo>
                      <a:pt x="206" y="998"/>
                      <a:pt x="200" y="992"/>
                      <a:pt x="200" y="983"/>
                    </a:cubicBezTo>
                    <a:cubicBezTo>
                      <a:pt x="200" y="975"/>
                      <a:pt x="206" y="970"/>
                      <a:pt x="213" y="969"/>
                    </a:cubicBezTo>
                    <a:cubicBezTo>
                      <a:pt x="256" y="964"/>
                      <a:pt x="277" y="954"/>
                      <a:pt x="288" y="937"/>
                    </a:cubicBezTo>
                    <a:cubicBezTo>
                      <a:pt x="288" y="936"/>
                      <a:pt x="290" y="936"/>
                      <a:pt x="290" y="936"/>
                    </a:cubicBezTo>
                    <a:cubicBezTo>
                      <a:pt x="303" y="923"/>
                      <a:pt x="311" y="887"/>
                      <a:pt x="311" y="824"/>
                    </a:cubicBezTo>
                    <a:cubicBezTo>
                      <a:pt x="311" y="122"/>
                      <a:pt x="311" y="122"/>
                      <a:pt x="311" y="122"/>
                    </a:cubicBezTo>
                    <a:cubicBezTo>
                      <a:pt x="311" y="113"/>
                      <a:pt x="305" y="107"/>
                      <a:pt x="297" y="107"/>
                    </a:cubicBezTo>
                    <a:cubicBezTo>
                      <a:pt x="206" y="107"/>
                      <a:pt x="206" y="107"/>
                      <a:pt x="206" y="107"/>
                    </a:cubicBezTo>
                    <a:cubicBezTo>
                      <a:pt x="126" y="107"/>
                      <a:pt x="121" y="118"/>
                      <a:pt x="97" y="140"/>
                    </a:cubicBezTo>
                    <a:cubicBezTo>
                      <a:pt x="69" y="161"/>
                      <a:pt x="48" y="207"/>
                      <a:pt x="34" y="279"/>
                    </a:cubicBezTo>
                    <a:cubicBezTo>
                      <a:pt x="33" y="285"/>
                      <a:pt x="26" y="290"/>
                      <a:pt x="20" y="290"/>
                    </a:cubicBezTo>
                    <a:cubicBezTo>
                      <a:pt x="15" y="290"/>
                      <a:pt x="15" y="290"/>
                      <a:pt x="15" y="290"/>
                    </a:cubicBezTo>
                    <a:cubicBezTo>
                      <a:pt x="7" y="290"/>
                      <a:pt x="0" y="284"/>
                      <a:pt x="0" y="276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7"/>
                      <a:pt x="16" y="0"/>
                      <a:pt x="25" y="0"/>
                    </a:cubicBezTo>
                    <a:cubicBezTo>
                      <a:pt x="798" y="0"/>
                      <a:pt x="798" y="0"/>
                      <a:pt x="798" y="0"/>
                    </a:cubicBezTo>
                    <a:cubicBezTo>
                      <a:pt x="798" y="2"/>
                      <a:pt x="798" y="2"/>
                      <a:pt x="79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 sz="16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1485040" y="474644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字体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微软雅黑，商用请自行购买。</a:t>
              </a:r>
            </a:p>
          </p:txBody>
        </p:sp>
      </p:grpSp>
      <p:grpSp>
        <p:nvGrpSpPr>
          <p:cNvPr id="16" name="组合 15"/>
          <p:cNvGrpSpPr/>
          <p:nvPr userDrawn="1"/>
        </p:nvGrpSpPr>
        <p:grpSpPr>
          <a:xfrm>
            <a:off x="6585601" y="2404534"/>
            <a:ext cx="4875773" cy="636304"/>
            <a:chOff x="721513" y="3784751"/>
            <a:chExt cx="4875773" cy="636304"/>
          </a:xfrm>
        </p:grpSpPr>
        <p:grpSp>
          <p:nvGrpSpPr>
            <p:cNvPr id="17" name="Group 13"/>
            <p:cNvGrpSpPr>
              <a:grpSpLocks noChangeAspect="1"/>
            </p:cNvGrpSpPr>
            <p:nvPr/>
          </p:nvGrpSpPr>
          <p:grpSpPr bwMode="auto">
            <a:xfrm>
              <a:off x="851381" y="3914439"/>
              <a:ext cx="376569" cy="376929"/>
              <a:chOff x="4850" y="777"/>
              <a:chExt cx="1045" cy="1046"/>
            </a:xfrm>
            <a:solidFill>
              <a:schemeClr val="bg1"/>
            </a:solidFill>
          </p:grpSpPr>
          <p:sp>
            <p:nvSpPr>
              <p:cNvPr id="20" name="Freeform 14"/>
              <p:cNvSpPr/>
              <p:nvPr/>
            </p:nvSpPr>
            <p:spPr bwMode="auto">
              <a:xfrm>
                <a:off x="5532" y="785"/>
                <a:ext cx="354" cy="356"/>
              </a:xfrm>
              <a:custGeom>
                <a:avLst/>
                <a:gdLst>
                  <a:gd name="T0" fmla="*/ 894 w 990"/>
                  <a:gd name="T1" fmla="*/ 469 h 994"/>
                  <a:gd name="T2" fmla="*/ 521 w 990"/>
                  <a:gd name="T3" fmla="*/ 96 h 994"/>
                  <a:gd name="T4" fmla="*/ 184 w 990"/>
                  <a:gd name="T5" fmla="*/ 98 h 994"/>
                  <a:gd name="T6" fmla="*/ 0 w 990"/>
                  <a:gd name="T7" fmla="*/ 282 h 994"/>
                  <a:gd name="T8" fmla="*/ 712 w 990"/>
                  <a:gd name="T9" fmla="*/ 994 h 994"/>
                  <a:gd name="T10" fmla="*/ 894 w 990"/>
                  <a:gd name="T11" fmla="*/ 813 h 994"/>
                  <a:gd name="T12" fmla="*/ 894 w 990"/>
                  <a:gd name="T13" fmla="*/ 469 h 994"/>
                  <a:gd name="T14" fmla="*/ 894 w 990"/>
                  <a:gd name="T15" fmla="*/ 469 h 994"/>
                  <a:gd name="T16" fmla="*/ 894 w 990"/>
                  <a:gd name="T17" fmla="*/ 469 h 9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90" h="994">
                    <a:moveTo>
                      <a:pt x="894" y="469"/>
                    </a:moveTo>
                    <a:cubicBezTo>
                      <a:pt x="521" y="96"/>
                      <a:pt x="521" y="96"/>
                      <a:pt x="521" y="96"/>
                    </a:cubicBezTo>
                    <a:cubicBezTo>
                      <a:pt x="426" y="0"/>
                      <a:pt x="280" y="2"/>
                      <a:pt x="184" y="98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712" y="994"/>
                      <a:pt x="712" y="994"/>
                      <a:pt x="712" y="994"/>
                    </a:cubicBezTo>
                    <a:cubicBezTo>
                      <a:pt x="894" y="813"/>
                      <a:pt x="894" y="813"/>
                      <a:pt x="894" y="813"/>
                    </a:cubicBezTo>
                    <a:cubicBezTo>
                      <a:pt x="990" y="715"/>
                      <a:pt x="987" y="564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ubicBezTo>
                      <a:pt x="894" y="469"/>
                      <a:pt x="894" y="469"/>
                      <a:pt x="894" y="4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Freeform 15"/>
              <p:cNvSpPr/>
              <p:nvPr/>
            </p:nvSpPr>
            <p:spPr bwMode="auto">
              <a:xfrm>
                <a:off x="4869" y="1498"/>
                <a:ext cx="304" cy="309"/>
              </a:xfrm>
              <a:custGeom>
                <a:avLst/>
                <a:gdLst>
                  <a:gd name="T0" fmla="*/ 146 w 851"/>
                  <a:gd name="T1" fmla="*/ 0 h 861"/>
                  <a:gd name="T2" fmla="*/ 0 w 851"/>
                  <a:gd name="T3" fmla="*/ 672 h 861"/>
                  <a:gd name="T4" fmla="*/ 0 w 851"/>
                  <a:gd name="T5" fmla="*/ 677 h 861"/>
                  <a:gd name="T6" fmla="*/ 48 w 851"/>
                  <a:gd name="T7" fmla="*/ 808 h 861"/>
                  <a:gd name="T8" fmla="*/ 177 w 851"/>
                  <a:gd name="T9" fmla="*/ 856 h 861"/>
                  <a:gd name="T10" fmla="*/ 182 w 851"/>
                  <a:gd name="T11" fmla="*/ 856 h 861"/>
                  <a:gd name="T12" fmla="*/ 851 w 851"/>
                  <a:gd name="T13" fmla="*/ 708 h 861"/>
                  <a:gd name="T14" fmla="*/ 146 w 851"/>
                  <a:gd name="T15" fmla="*/ 0 h 861"/>
                  <a:gd name="T16" fmla="*/ 146 w 851"/>
                  <a:gd name="T17" fmla="*/ 0 h 861"/>
                  <a:gd name="T18" fmla="*/ 146 w 851"/>
                  <a:gd name="T19" fmla="*/ 0 h 8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51" h="861">
                    <a:moveTo>
                      <a:pt x="146" y="0"/>
                    </a:moveTo>
                    <a:cubicBezTo>
                      <a:pt x="110" y="53"/>
                      <a:pt x="63" y="282"/>
                      <a:pt x="0" y="672"/>
                    </a:cubicBezTo>
                    <a:cubicBezTo>
                      <a:pt x="0" y="677"/>
                      <a:pt x="0" y="677"/>
                      <a:pt x="0" y="677"/>
                    </a:cubicBezTo>
                    <a:cubicBezTo>
                      <a:pt x="0" y="725"/>
                      <a:pt x="17" y="772"/>
                      <a:pt x="48" y="808"/>
                    </a:cubicBezTo>
                    <a:cubicBezTo>
                      <a:pt x="77" y="844"/>
                      <a:pt x="132" y="861"/>
                      <a:pt x="177" y="856"/>
                    </a:cubicBezTo>
                    <a:cubicBezTo>
                      <a:pt x="182" y="856"/>
                      <a:pt x="182" y="856"/>
                      <a:pt x="182" y="856"/>
                    </a:cubicBezTo>
                    <a:cubicBezTo>
                      <a:pt x="557" y="796"/>
                      <a:pt x="782" y="749"/>
                      <a:pt x="851" y="708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46" y="0"/>
                      <a:pt x="146" y="0"/>
                      <a:pt x="146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2" name="Freeform 16"/>
              <p:cNvSpPr/>
              <p:nvPr/>
            </p:nvSpPr>
            <p:spPr bwMode="auto">
              <a:xfrm>
                <a:off x="4952" y="916"/>
                <a:ext cx="816" cy="805"/>
              </a:xfrm>
              <a:custGeom>
                <a:avLst/>
                <a:gdLst>
                  <a:gd name="T0" fmla="*/ 803 w 816"/>
                  <a:gd name="T1" fmla="*/ 255 h 805"/>
                  <a:gd name="T2" fmla="*/ 549 w 816"/>
                  <a:gd name="T3" fmla="*/ 0 h 805"/>
                  <a:gd name="T4" fmla="*/ 421 w 816"/>
                  <a:gd name="T5" fmla="*/ 128 h 805"/>
                  <a:gd name="T6" fmla="*/ 421 w 816"/>
                  <a:gd name="T7" fmla="*/ 128 h 805"/>
                  <a:gd name="T8" fmla="*/ 166 w 816"/>
                  <a:gd name="T9" fmla="*/ 383 h 805"/>
                  <a:gd name="T10" fmla="*/ 166 w 816"/>
                  <a:gd name="T11" fmla="*/ 383 h 805"/>
                  <a:gd name="T12" fmla="*/ 0 w 816"/>
                  <a:gd name="T13" fmla="*/ 550 h 805"/>
                  <a:gd name="T14" fmla="*/ 255 w 816"/>
                  <a:gd name="T15" fmla="*/ 805 h 805"/>
                  <a:gd name="T16" fmla="*/ 317 w 816"/>
                  <a:gd name="T17" fmla="*/ 742 h 805"/>
                  <a:gd name="T18" fmla="*/ 317 w 816"/>
                  <a:gd name="T19" fmla="*/ 742 h 805"/>
                  <a:gd name="T20" fmla="*/ 687 w 816"/>
                  <a:gd name="T21" fmla="*/ 372 h 805"/>
                  <a:gd name="T22" fmla="*/ 816 w 816"/>
                  <a:gd name="T23" fmla="*/ 244 h 805"/>
                  <a:gd name="T24" fmla="*/ 803 w 816"/>
                  <a:gd name="T25" fmla="*/ 255 h 805"/>
                  <a:gd name="T26" fmla="*/ 803 w 816"/>
                  <a:gd name="T27" fmla="*/ 255 h 8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6" h="805">
                    <a:moveTo>
                      <a:pt x="803" y="255"/>
                    </a:moveTo>
                    <a:lnTo>
                      <a:pt x="549" y="0"/>
                    </a:lnTo>
                    <a:lnTo>
                      <a:pt x="421" y="128"/>
                    </a:lnTo>
                    <a:lnTo>
                      <a:pt x="421" y="128"/>
                    </a:lnTo>
                    <a:lnTo>
                      <a:pt x="166" y="383"/>
                    </a:lnTo>
                    <a:lnTo>
                      <a:pt x="166" y="383"/>
                    </a:lnTo>
                    <a:lnTo>
                      <a:pt x="0" y="550"/>
                    </a:lnTo>
                    <a:lnTo>
                      <a:pt x="255" y="805"/>
                    </a:lnTo>
                    <a:lnTo>
                      <a:pt x="317" y="742"/>
                    </a:lnTo>
                    <a:lnTo>
                      <a:pt x="317" y="742"/>
                    </a:lnTo>
                    <a:lnTo>
                      <a:pt x="687" y="372"/>
                    </a:lnTo>
                    <a:lnTo>
                      <a:pt x="816" y="244"/>
                    </a:lnTo>
                    <a:lnTo>
                      <a:pt x="803" y="255"/>
                    </a:lnTo>
                    <a:lnTo>
                      <a:pt x="803" y="2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Freeform 17"/>
              <p:cNvSpPr/>
              <p:nvPr/>
            </p:nvSpPr>
            <p:spPr bwMode="auto">
              <a:xfrm>
                <a:off x="4850" y="777"/>
                <a:ext cx="493" cy="492"/>
              </a:xfrm>
              <a:custGeom>
                <a:avLst/>
                <a:gdLst>
                  <a:gd name="T0" fmla="*/ 810 w 1379"/>
                  <a:gd name="T1" fmla="*/ 96 h 1375"/>
                  <a:gd name="T2" fmla="*/ 473 w 1379"/>
                  <a:gd name="T3" fmla="*/ 96 h 1375"/>
                  <a:gd name="T4" fmla="*/ 96 w 1379"/>
                  <a:gd name="T5" fmla="*/ 476 h 1375"/>
                  <a:gd name="T6" fmla="*/ 100 w 1379"/>
                  <a:gd name="T7" fmla="*/ 808 h 1375"/>
                  <a:gd name="T8" fmla="*/ 225 w 1379"/>
                  <a:gd name="T9" fmla="*/ 932 h 1375"/>
                  <a:gd name="T10" fmla="*/ 607 w 1379"/>
                  <a:gd name="T11" fmla="*/ 550 h 1375"/>
                  <a:gd name="T12" fmla="*/ 693 w 1379"/>
                  <a:gd name="T13" fmla="*/ 550 h 1375"/>
                  <a:gd name="T14" fmla="*/ 693 w 1379"/>
                  <a:gd name="T15" fmla="*/ 636 h 1375"/>
                  <a:gd name="T16" fmla="*/ 311 w 1379"/>
                  <a:gd name="T17" fmla="*/ 1018 h 1375"/>
                  <a:gd name="T18" fmla="*/ 456 w 1379"/>
                  <a:gd name="T19" fmla="*/ 1164 h 1375"/>
                  <a:gd name="T20" fmla="*/ 839 w 1379"/>
                  <a:gd name="T21" fmla="*/ 782 h 1375"/>
                  <a:gd name="T22" fmla="*/ 925 w 1379"/>
                  <a:gd name="T23" fmla="*/ 782 h 1375"/>
                  <a:gd name="T24" fmla="*/ 925 w 1379"/>
                  <a:gd name="T25" fmla="*/ 868 h 1375"/>
                  <a:gd name="T26" fmla="*/ 543 w 1379"/>
                  <a:gd name="T27" fmla="*/ 1250 h 1375"/>
                  <a:gd name="T28" fmla="*/ 667 w 1379"/>
                  <a:gd name="T29" fmla="*/ 1375 h 1375"/>
                  <a:gd name="T30" fmla="*/ 1379 w 1379"/>
                  <a:gd name="T31" fmla="*/ 662 h 1375"/>
                  <a:gd name="T32" fmla="*/ 810 w 1379"/>
                  <a:gd name="T33" fmla="*/ 96 h 1375"/>
                  <a:gd name="T34" fmla="*/ 810 w 1379"/>
                  <a:gd name="T35" fmla="*/ 96 h 1375"/>
                  <a:gd name="T36" fmla="*/ 810 w 1379"/>
                  <a:gd name="T37" fmla="*/ 96 h 1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9" h="1375">
                    <a:moveTo>
                      <a:pt x="810" y="96"/>
                    </a:moveTo>
                    <a:cubicBezTo>
                      <a:pt x="715" y="0"/>
                      <a:pt x="569" y="0"/>
                      <a:pt x="473" y="96"/>
                    </a:cubicBezTo>
                    <a:cubicBezTo>
                      <a:pt x="96" y="476"/>
                      <a:pt x="96" y="476"/>
                      <a:pt x="96" y="476"/>
                    </a:cubicBezTo>
                    <a:cubicBezTo>
                      <a:pt x="0" y="571"/>
                      <a:pt x="7" y="712"/>
                      <a:pt x="100" y="808"/>
                    </a:cubicBezTo>
                    <a:cubicBezTo>
                      <a:pt x="225" y="932"/>
                      <a:pt x="225" y="932"/>
                      <a:pt x="225" y="932"/>
                    </a:cubicBezTo>
                    <a:cubicBezTo>
                      <a:pt x="607" y="550"/>
                      <a:pt x="607" y="550"/>
                      <a:pt x="607" y="550"/>
                    </a:cubicBezTo>
                    <a:cubicBezTo>
                      <a:pt x="631" y="526"/>
                      <a:pt x="669" y="526"/>
                      <a:pt x="693" y="550"/>
                    </a:cubicBezTo>
                    <a:cubicBezTo>
                      <a:pt x="717" y="574"/>
                      <a:pt x="717" y="612"/>
                      <a:pt x="693" y="636"/>
                    </a:cubicBezTo>
                    <a:cubicBezTo>
                      <a:pt x="311" y="1018"/>
                      <a:pt x="311" y="1018"/>
                      <a:pt x="311" y="1018"/>
                    </a:cubicBezTo>
                    <a:cubicBezTo>
                      <a:pt x="456" y="1164"/>
                      <a:pt x="456" y="1164"/>
                      <a:pt x="456" y="1164"/>
                    </a:cubicBezTo>
                    <a:cubicBezTo>
                      <a:pt x="839" y="782"/>
                      <a:pt x="839" y="782"/>
                      <a:pt x="839" y="782"/>
                    </a:cubicBezTo>
                    <a:cubicBezTo>
                      <a:pt x="863" y="758"/>
                      <a:pt x="901" y="758"/>
                      <a:pt x="925" y="782"/>
                    </a:cubicBezTo>
                    <a:cubicBezTo>
                      <a:pt x="949" y="806"/>
                      <a:pt x="949" y="844"/>
                      <a:pt x="925" y="868"/>
                    </a:cubicBezTo>
                    <a:cubicBezTo>
                      <a:pt x="543" y="1250"/>
                      <a:pt x="543" y="1250"/>
                      <a:pt x="543" y="1250"/>
                    </a:cubicBezTo>
                    <a:cubicBezTo>
                      <a:pt x="667" y="1375"/>
                      <a:pt x="667" y="1375"/>
                      <a:pt x="667" y="1375"/>
                    </a:cubicBezTo>
                    <a:cubicBezTo>
                      <a:pt x="1379" y="662"/>
                      <a:pt x="1379" y="662"/>
                      <a:pt x="1379" y="662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ubicBezTo>
                      <a:pt x="810" y="96"/>
                      <a:pt x="810" y="96"/>
                      <a:pt x="810" y="9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Freeform 18"/>
              <p:cNvSpPr/>
              <p:nvPr/>
            </p:nvSpPr>
            <p:spPr bwMode="auto">
              <a:xfrm>
                <a:off x="5405" y="1331"/>
                <a:ext cx="490" cy="492"/>
              </a:xfrm>
              <a:custGeom>
                <a:avLst/>
                <a:gdLst>
                  <a:gd name="T0" fmla="*/ 1277 w 1370"/>
                  <a:gd name="T1" fmla="*/ 564 h 1374"/>
                  <a:gd name="T2" fmla="*/ 713 w 1370"/>
                  <a:gd name="T3" fmla="*/ 0 h 1374"/>
                  <a:gd name="T4" fmla="*/ 0 w 1370"/>
                  <a:gd name="T5" fmla="*/ 712 h 1374"/>
                  <a:gd name="T6" fmla="*/ 48 w 1370"/>
                  <a:gd name="T7" fmla="*/ 760 h 1374"/>
                  <a:gd name="T8" fmla="*/ 431 w 1370"/>
                  <a:gd name="T9" fmla="*/ 377 h 1374"/>
                  <a:gd name="T10" fmla="*/ 517 w 1370"/>
                  <a:gd name="T11" fmla="*/ 377 h 1374"/>
                  <a:gd name="T12" fmla="*/ 517 w 1370"/>
                  <a:gd name="T13" fmla="*/ 464 h 1374"/>
                  <a:gd name="T14" fmla="*/ 134 w 1370"/>
                  <a:gd name="T15" fmla="*/ 846 h 1374"/>
                  <a:gd name="T16" fmla="*/ 316 w 1370"/>
                  <a:gd name="T17" fmla="*/ 1028 h 1374"/>
                  <a:gd name="T18" fmla="*/ 698 w 1370"/>
                  <a:gd name="T19" fmla="*/ 645 h 1374"/>
                  <a:gd name="T20" fmla="*/ 784 w 1370"/>
                  <a:gd name="T21" fmla="*/ 645 h 1374"/>
                  <a:gd name="T22" fmla="*/ 784 w 1370"/>
                  <a:gd name="T23" fmla="*/ 731 h 1374"/>
                  <a:gd name="T24" fmla="*/ 402 w 1370"/>
                  <a:gd name="T25" fmla="*/ 1114 h 1374"/>
                  <a:gd name="T26" fmla="*/ 567 w 1370"/>
                  <a:gd name="T27" fmla="*/ 1279 h 1374"/>
                  <a:gd name="T28" fmla="*/ 902 w 1370"/>
                  <a:gd name="T29" fmla="*/ 1281 h 1374"/>
                  <a:gd name="T30" fmla="*/ 1279 w 1370"/>
                  <a:gd name="T31" fmla="*/ 901 h 1374"/>
                  <a:gd name="T32" fmla="*/ 1277 w 1370"/>
                  <a:gd name="T33" fmla="*/ 564 h 1374"/>
                  <a:gd name="T34" fmla="*/ 1277 w 1370"/>
                  <a:gd name="T35" fmla="*/ 564 h 1374"/>
                  <a:gd name="T36" fmla="*/ 1277 w 1370"/>
                  <a:gd name="T37" fmla="*/ 564 h 13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370" h="1374">
                    <a:moveTo>
                      <a:pt x="1277" y="564"/>
                    </a:moveTo>
                    <a:cubicBezTo>
                      <a:pt x="713" y="0"/>
                      <a:pt x="713" y="0"/>
                      <a:pt x="713" y="0"/>
                    </a:cubicBezTo>
                    <a:cubicBezTo>
                      <a:pt x="0" y="712"/>
                      <a:pt x="0" y="712"/>
                      <a:pt x="0" y="712"/>
                    </a:cubicBezTo>
                    <a:cubicBezTo>
                      <a:pt x="48" y="760"/>
                      <a:pt x="48" y="760"/>
                      <a:pt x="48" y="760"/>
                    </a:cubicBezTo>
                    <a:cubicBezTo>
                      <a:pt x="431" y="377"/>
                      <a:pt x="431" y="377"/>
                      <a:pt x="431" y="377"/>
                    </a:cubicBezTo>
                    <a:cubicBezTo>
                      <a:pt x="455" y="354"/>
                      <a:pt x="493" y="354"/>
                      <a:pt x="517" y="377"/>
                    </a:cubicBezTo>
                    <a:cubicBezTo>
                      <a:pt x="541" y="401"/>
                      <a:pt x="541" y="440"/>
                      <a:pt x="517" y="464"/>
                    </a:cubicBezTo>
                    <a:cubicBezTo>
                      <a:pt x="134" y="846"/>
                      <a:pt x="134" y="846"/>
                      <a:pt x="134" y="846"/>
                    </a:cubicBezTo>
                    <a:cubicBezTo>
                      <a:pt x="316" y="1028"/>
                      <a:pt x="316" y="1028"/>
                      <a:pt x="316" y="1028"/>
                    </a:cubicBezTo>
                    <a:cubicBezTo>
                      <a:pt x="698" y="645"/>
                      <a:pt x="698" y="645"/>
                      <a:pt x="698" y="645"/>
                    </a:cubicBezTo>
                    <a:cubicBezTo>
                      <a:pt x="722" y="621"/>
                      <a:pt x="760" y="621"/>
                      <a:pt x="784" y="645"/>
                    </a:cubicBezTo>
                    <a:cubicBezTo>
                      <a:pt x="808" y="669"/>
                      <a:pt x="808" y="707"/>
                      <a:pt x="784" y="731"/>
                    </a:cubicBezTo>
                    <a:cubicBezTo>
                      <a:pt x="402" y="1114"/>
                      <a:pt x="402" y="1114"/>
                      <a:pt x="402" y="1114"/>
                    </a:cubicBezTo>
                    <a:cubicBezTo>
                      <a:pt x="567" y="1279"/>
                      <a:pt x="567" y="1279"/>
                      <a:pt x="567" y="1279"/>
                    </a:cubicBezTo>
                    <a:cubicBezTo>
                      <a:pt x="662" y="1374"/>
                      <a:pt x="808" y="1374"/>
                      <a:pt x="902" y="1281"/>
                    </a:cubicBezTo>
                    <a:cubicBezTo>
                      <a:pt x="1279" y="901"/>
                      <a:pt x="1279" y="901"/>
                      <a:pt x="1279" y="901"/>
                    </a:cubicBezTo>
                    <a:cubicBezTo>
                      <a:pt x="1365" y="810"/>
                      <a:pt x="1370" y="652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ubicBezTo>
                      <a:pt x="1277" y="564"/>
                      <a:pt x="1277" y="564"/>
                      <a:pt x="1277" y="5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椭圆 17"/>
            <p:cNvSpPr/>
            <p:nvPr/>
          </p:nvSpPr>
          <p:spPr>
            <a:xfrm>
              <a:off x="721513" y="378475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485040" y="389778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承接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PPT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定制和各类广告平面设计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25" name="组合 24"/>
          <p:cNvGrpSpPr/>
          <p:nvPr userDrawn="1"/>
        </p:nvGrpSpPr>
        <p:grpSpPr>
          <a:xfrm>
            <a:off x="6585601" y="5184189"/>
            <a:ext cx="4875774" cy="636304"/>
            <a:chOff x="721513" y="5482071"/>
            <a:chExt cx="4875774" cy="636304"/>
          </a:xfrm>
        </p:grpSpPr>
        <p:sp>
          <p:nvSpPr>
            <p:cNvPr id="26" name="椭圆 25"/>
            <p:cNvSpPr/>
            <p:nvPr/>
          </p:nvSpPr>
          <p:spPr>
            <a:xfrm>
              <a:off x="721513" y="5482071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chemeClr val="bg1"/>
                </a:solidFill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85041" y="5595104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更多精美作品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】</a:t>
              </a:r>
              <a:r>
                <a:rPr lang="zh-CN" altLang="en-US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请搜索或点击“飞印象”</a:t>
              </a:r>
              <a:endPara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8" name="Freeform 5"/>
            <p:cNvSpPr>
              <a:spLocks noEditPoints="1"/>
            </p:cNvSpPr>
            <p:nvPr/>
          </p:nvSpPr>
          <p:spPr bwMode="auto">
            <a:xfrm>
              <a:off x="864164" y="5624722"/>
              <a:ext cx="351003" cy="351003"/>
            </a:xfrm>
            <a:custGeom>
              <a:avLst/>
              <a:gdLst>
                <a:gd name="T0" fmla="*/ 26 w 900"/>
                <a:gd name="T1" fmla="*/ 900 h 900"/>
                <a:gd name="T2" fmla="*/ 866 w 900"/>
                <a:gd name="T3" fmla="*/ 900 h 900"/>
                <a:gd name="T4" fmla="*/ 884 w 900"/>
                <a:gd name="T5" fmla="*/ 856 h 900"/>
                <a:gd name="T6" fmla="*/ 44 w 900"/>
                <a:gd name="T7" fmla="*/ 16 h 900"/>
                <a:gd name="T8" fmla="*/ 0 w 900"/>
                <a:gd name="T9" fmla="*/ 34 h 900"/>
                <a:gd name="T10" fmla="*/ 0 w 900"/>
                <a:gd name="T11" fmla="*/ 259 h 900"/>
                <a:gd name="T12" fmla="*/ 67 w 900"/>
                <a:gd name="T13" fmla="*/ 259 h 900"/>
                <a:gd name="T14" fmla="*/ 98 w 900"/>
                <a:gd name="T15" fmla="*/ 290 h 900"/>
                <a:gd name="T16" fmla="*/ 67 w 900"/>
                <a:gd name="T17" fmla="*/ 320 h 900"/>
                <a:gd name="T18" fmla="*/ 0 w 900"/>
                <a:gd name="T19" fmla="*/ 320 h 900"/>
                <a:gd name="T20" fmla="*/ 0 w 900"/>
                <a:gd name="T21" fmla="*/ 418 h 900"/>
                <a:gd name="T22" fmla="*/ 67 w 900"/>
                <a:gd name="T23" fmla="*/ 418 h 900"/>
                <a:gd name="T24" fmla="*/ 98 w 900"/>
                <a:gd name="T25" fmla="*/ 449 h 900"/>
                <a:gd name="T26" fmla="*/ 67 w 900"/>
                <a:gd name="T27" fmla="*/ 480 h 900"/>
                <a:gd name="T28" fmla="*/ 0 w 900"/>
                <a:gd name="T29" fmla="*/ 480 h 900"/>
                <a:gd name="T30" fmla="*/ 0 w 900"/>
                <a:gd name="T31" fmla="*/ 578 h 900"/>
                <a:gd name="T32" fmla="*/ 67 w 900"/>
                <a:gd name="T33" fmla="*/ 578 h 900"/>
                <a:gd name="T34" fmla="*/ 98 w 900"/>
                <a:gd name="T35" fmla="*/ 608 h 900"/>
                <a:gd name="T36" fmla="*/ 67 w 900"/>
                <a:gd name="T37" fmla="*/ 639 h 900"/>
                <a:gd name="T38" fmla="*/ 0 w 900"/>
                <a:gd name="T39" fmla="*/ 639 h 900"/>
                <a:gd name="T40" fmla="*/ 0 w 900"/>
                <a:gd name="T41" fmla="*/ 737 h 900"/>
                <a:gd name="T42" fmla="*/ 67 w 900"/>
                <a:gd name="T43" fmla="*/ 737 h 900"/>
                <a:gd name="T44" fmla="*/ 98 w 900"/>
                <a:gd name="T45" fmla="*/ 768 h 900"/>
                <a:gd name="T46" fmla="*/ 67 w 900"/>
                <a:gd name="T47" fmla="*/ 799 h 900"/>
                <a:gd name="T48" fmla="*/ 0 w 900"/>
                <a:gd name="T49" fmla="*/ 799 h 900"/>
                <a:gd name="T50" fmla="*/ 0 w 900"/>
                <a:gd name="T51" fmla="*/ 874 h 900"/>
                <a:gd name="T52" fmla="*/ 26 w 900"/>
                <a:gd name="T53" fmla="*/ 900 h 900"/>
                <a:gd name="T54" fmla="*/ 185 w 900"/>
                <a:gd name="T55" fmla="*/ 418 h 900"/>
                <a:gd name="T56" fmla="*/ 482 w 900"/>
                <a:gd name="T57" fmla="*/ 715 h 900"/>
                <a:gd name="T58" fmla="*/ 185 w 900"/>
                <a:gd name="T59" fmla="*/ 715 h 900"/>
                <a:gd name="T60" fmla="*/ 185 w 900"/>
                <a:gd name="T61" fmla="*/ 418 h 900"/>
                <a:gd name="T62" fmla="*/ 185 w 900"/>
                <a:gd name="T63" fmla="*/ 418 h 900"/>
                <a:gd name="T64" fmla="*/ 185 w 900"/>
                <a:gd name="T65" fmla="*/ 418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00" h="900">
                  <a:moveTo>
                    <a:pt x="26" y="900"/>
                  </a:moveTo>
                  <a:cubicBezTo>
                    <a:pt x="866" y="900"/>
                    <a:pt x="866" y="900"/>
                    <a:pt x="866" y="900"/>
                  </a:cubicBezTo>
                  <a:cubicBezTo>
                    <a:pt x="889" y="900"/>
                    <a:pt x="900" y="872"/>
                    <a:pt x="884" y="85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28" y="0"/>
                    <a:pt x="0" y="12"/>
                    <a:pt x="0" y="34"/>
                  </a:cubicBezTo>
                  <a:cubicBezTo>
                    <a:pt x="0" y="259"/>
                    <a:pt x="0" y="259"/>
                    <a:pt x="0" y="259"/>
                  </a:cubicBezTo>
                  <a:cubicBezTo>
                    <a:pt x="67" y="259"/>
                    <a:pt x="67" y="259"/>
                    <a:pt x="67" y="259"/>
                  </a:cubicBezTo>
                  <a:cubicBezTo>
                    <a:pt x="84" y="259"/>
                    <a:pt x="98" y="273"/>
                    <a:pt x="98" y="290"/>
                  </a:cubicBezTo>
                  <a:cubicBezTo>
                    <a:pt x="98" y="307"/>
                    <a:pt x="84" y="320"/>
                    <a:pt x="67" y="320"/>
                  </a:cubicBezTo>
                  <a:cubicBezTo>
                    <a:pt x="0" y="320"/>
                    <a:pt x="0" y="320"/>
                    <a:pt x="0" y="320"/>
                  </a:cubicBezTo>
                  <a:cubicBezTo>
                    <a:pt x="0" y="418"/>
                    <a:pt x="0" y="418"/>
                    <a:pt x="0" y="418"/>
                  </a:cubicBezTo>
                  <a:cubicBezTo>
                    <a:pt x="67" y="418"/>
                    <a:pt x="67" y="418"/>
                    <a:pt x="67" y="418"/>
                  </a:cubicBezTo>
                  <a:cubicBezTo>
                    <a:pt x="84" y="418"/>
                    <a:pt x="98" y="432"/>
                    <a:pt x="98" y="449"/>
                  </a:cubicBezTo>
                  <a:cubicBezTo>
                    <a:pt x="98" y="466"/>
                    <a:pt x="84" y="480"/>
                    <a:pt x="67" y="480"/>
                  </a:cubicBezTo>
                  <a:cubicBezTo>
                    <a:pt x="0" y="480"/>
                    <a:pt x="0" y="480"/>
                    <a:pt x="0" y="480"/>
                  </a:cubicBezTo>
                  <a:cubicBezTo>
                    <a:pt x="0" y="578"/>
                    <a:pt x="0" y="578"/>
                    <a:pt x="0" y="578"/>
                  </a:cubicBezTo>
                  <a:cubicBezTo>
                    <a:pt x="67" y="578"/>
                    <a:pt x="67" y="578"/>
                    <a:pt x="67" y="578"/>
                  </a:cubicBezTo>
                  <a:cubicBezTo>
                    <a:pt x="84" y="578"/>
                    <a:pt x="98" y="591"/>
                    <a:pt x="98" y="608"/>
                  </a:cubicBezTo>
                  <a:cubicBezTo>
                    <a:pt x="98" y="625"/>
                    <a:pt x="84" y="639"/>
                    <a:pt x="67" y="639"/>
                  </a:cubicBezTo>
                  <a:cubicBezTo>
                    <a:pt x="0" y="639"/>
                    <a:pt x="0" y="639"/>
                    <a:pt x="0" y="639"/>
                  </a:cubicBezTo>
                  <a:cubicBezTo>
                    <a:pt x="0" y="737"/>
                    <a:pt x="0" y="737"/>
                    <a:pt x="0" y="737"/>
                  </a:cubicBezTo>
                  <a:cubicBezTo>
                    <a:pt x="67" y="737"/>
                    <a:pt x="67" y="737"/>
                    <a:pt x="67" y="737"/>
                  </a:cubicBezTo>
                  <a:cubicBezTo>
                    <a:pt x="84" y="737"/>
                    <a:pt x="98" y="751"/>
                    <a:pt x="98" y="768"/>
                  </a:cubicBezTo>
                  <a:cubicBezTo>
                    <a:pt x="98" y="785"/>
                    <a:pt x="84" y="799"/>
                    <a:pt x="67" y="79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0" y="874"/>
                    <a:pt x="0" y="874"/>
                    <a:pt x="0" y="874"/>
                  </a:cubicBezTo>
                  <a:cubicBezTo>
                    <a:pt x="0" y="889"/>
                    <a:pt x="12" y="900"/>
                    <a:pt x="26" y="900"/>
                  </a:cubicBezTo>
                  <a:close/>
                  <a:moveTo>
                    <a:pt x="185" y="418"/>
                  </a:moveTo>
                  <a:cubicBezTo>
                    <a:pt x="482" y="715"/>
                    <a:pt x="482" y="715"/>
                    <a:pt x="482" y="715"/>
                  </a:cubicBezTo>
                  <a:cubicBezTo>
                    <a:pt x="185" y="715"/>
                    <a:pt x="185" y="715"/>
                    <a:pt x="185" y="715"/>
                  </a:cubicBezTo>
                  <a:lnTo>
                    <a:pt x="185" y="418"/>
                  </a:lnTo>
                  <a:close/>
                  <a:moveTo>
                    <a:pt x="185" y="418"/>
                  </a:moveTo>
                  <a:cubicBezTo>
                    <a:pt x="185" y="418"/>
                    <a:pt x="185" y="418"/>
                    <a:pt x="185" y="418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grpSp>
        <p:nvGrpSpPr>
          <p:cNvPr id="29" name="组合 28"/>
          <p:cNvGrpSpPr/>
          <p:nvPr userDrawn="1"/>
        </p:nvGrpSpPr>
        <p:grpSpPr>
          <a:xfrm>
            <a:off x="6585601" y="1014706"/>
            <a:ext cx="4875773" cy="636304"/>
            <a:chOff x="721513" y="2863688"/>
            <a:chExt cx="4875773" cy="636304"/>
          </a:xfrm>
        </p:grpSpPr>
        <p:sp>
          <p:nvSpPr>
            <p:cNvPr id="30" name="Freeform 9"/>
            <p:cNvSpPr>
              <a:spLocks noEditPoints="1"/>
            </p:cNvSpPr>
            <p:nvPr/>
          </p:nvSpPr>
          <p:spPr bwMode="auto">
            <a:xfrm>
              <a:off x="860503" y="2975666"/>
              <a:ext cx="358325" cy="412348"/>
            </a:xfrm>
            <a:custGeom>
              <a:avLst/>
              <a:gdLst>
                <a:gd name="T0" fmla="*/ 403 w 403"/>
                <a:gd name="T1" fmla="*/ 317 h 464"/>
                <a:gd name="T2" fmla="*/ 403 w 403"/>
                <a:gd name="T3" fmla="*/ 330 h 464"/>
                <a:gd name="T4" fmla="*/ 403 w 403"/>
                <a:gd name="T5" fmla="*/ 333 h 464"/>
                <a:gd name="T6" fmla="*/ 398 w 403"/>
                <a:gd name="T7" fmla="*/ 354 h 464"/>
                <a:gd name="T8" fmla="*/ 388 w 403"/>
                <a:gd name="T9" fmla="*/ 358 h 464"/>
                <a:gd name="T10" fmla="*/ 377 w 403"/>
                <a:gd name="T11" fmla="*/ 352 h 464"/>
                <a:gd name="T12" fmla="*/ 354 w 403"/>
                <a:gd name="T13" fmla="*/ 328 h 464"/>
                <a:gd name="T14" fmla="*/ 352 w 403"/>
                <a:gd name="T15" fmla="*/ 326 h 464"/>
                <a:gd name="T16" fmla="*/ 320 w 403"/>
                <a:gd name="T17" fmla="*/ 387 h 464"/>
                <a:gd name="T18" fmla="*/ 322 w 403"/>
                <a:gd name="T19" fmla="*/ 387 h 464"/>
                <a:gd name="T20" fmla="*/ 347 w 403"/>
                <a:gd name="T21" fmla="*/ 399 h 464"/>
                <a:gd name="T22" fmla="*/ 364 w 403"/>
                <a:gd name="T23" fmla="*/ 416 h 464"/>
                <a:gd name="T24" fmla="*/ 367 w 403"/>
                <a:gd name="T25" fmla="*/ 431 h 464"/>
                <a:gd name="T26" fmla="*/ 355 w 403"/>
                <a:gd name="T27" fmla="*/ 448 h 464"/>
                <a:gd name="T28" fmla="*/ 333 w 403"/>
                <a:gd name="T29" fmla="*/ 458 h 464"/>
                <a:gd name="T30" fmla="*/ 255 w 403"/>
                <a:gd name="T31" fmla="*/ 454 h 464"/>
                <a:gd name="T32" fmla="*/ 218 w 403"/>
                <a:gd name="T33" fmla="*/ 431 h 464"/>
                <a:gd name="T34" fmla="*/ 216 w 403"/>
                <a:gd name="T35" fmla="*/ 431 h 464"/>
                <a:gd name="T36" fmla="*/ 197 w 403"/>
                <a:gd name="T37" fmla="*/ 431 h 464"/>
                <a:gd name="T38" fmla="*/ 194 w 403"/>
                <a:gd name="T39" fmla="*/ 432 h 464"/>
                <a:gd name="T40" fmla="*/ 182 w 403"/>
                <a:gd name="T41" fmla="*/ 443 h 464"/>
                <a:gd name="T42" fmla="*/ 130 w 403"/>
                <a:gd name="T43" fmla="*/ 461 h 464"/>
                <a:gd name="T44" fmla="*/ 116 w 403"/>
                <a:gd name="T45" fmla="*/ 462 h 464"/>
                <a:gd name="T46" fmla="*/ 101 w 403"/>
                <a:gd name="T47" fmla="*/ 462 h 464"/>
                <a:gd name="T48" fmla="*/ 98 w 403"/>
                <a:gd name="T49" fmla="*/ 462 h 464"/>
                <a:gd name="T50" fmla="*/ 65 w 403"/>
                <a:gd name="T51" fmla="*/ 455 h 464"/>
                <a:gd name="T52" fmla="*/ 44 w 403"/>
                <a:gd name="T53" fmla="*/ 441 h 464"/>
                <a:gd name="T54" fmla="*/ 42 w 403"/>
                <a:gd name="T55" fmla="*/ 416 h 464"/>
                <a:gd name="T56" fmla="*/ 52 w 403"/>
                <a:gd name="T57" fmla="*/ 405 h 464"/>
                <a:gd name="T58" fmla="*/ 77 w 403"/>
                <a:gd name="T59" fmla="*/ 391 h 464"/>
                <a:gd name="T60" fmla="*/ 87 w 403"/>
                <a:gd name="T61" fmla="*/ 387 h 464"/>
                <a:gd name="T62" fmla="*/ 54 w 403"/>
                <a:gd name="T63" fmla="*/ 323 h 464"/>
                <a:gd name="T64" fmla="*/ 52 w 403"/>
                <a:gd name="T65" fmla="*/ 325 h 464"/>
                <a:gd name="T66" fmla="*/ 31 w 403"/>
                <a:gd name="T67" fmla="*/ 344 h 464"/>
                <a:gd name="T68" fmla="*/ 17 w 403"/>
                <a:gd name="T69" fmla="*/ 351 h 464"/>
                <a:gd name="T70" fmla="*/ 7 w 403"/>
                <a:gd name="T71" fmla="*/ 348 h 464"/>
                <a:gd name="T72" fmla="*/ 2 w 403"/>
                <a:gd name="T73" fmla="*/ 337 h 464"/>
                <a:gd name="T74" fmla="*/ 0 w 403"/>
                <a:gd name="T75" fmla="*/ 325 h 464"/>
                <a:gd name="T76" fmla="*/ 0 w 403"/>
                <a:gd name="T77" fmla="*/ 314 h 464"/>
                <a:gd name="T78" fmla="*/ 0 w 403"/>
                <a:gd name="T79" fmla="*/ 312 h 464"/>
                <a:gd name="T80" fmla="*/ 11 w 403"/>
                <a:gd name="T81" fmla="*/ 270 h 464"/>
                <a:gd name="T82" fmla="*/ 42 w 403"/>
                <a:gd name="T83" fmla="*/ 223 h 464"/>
                <a:gd name="T84" fmla="*/ 43 w 403"/>
                <a:gd name="T85" fmla="*/ 220 h 464"/>
                <a:gd name="T86" fmla="*/ 39 w 403"/>
                <a:gd name="T87" fmla="*/ 194 h 464"/>
                <a:gd name="T88" fmla="*/ 51 w 403"/>
                <a:gd name="T89" fmla="*/ 172 h 464"/>
                <a:gd name="T90" fmla="*/ 52 w 403"/>
                <a:gd name="T91" fmla="*/ 169 h 464"/>
                <a:gd name="T92" fmla="*/ 54 w 403"/>
                <a:gd name="T93" fmla="*/ 114 h 464"/>
                <a:gd name="T94" fmla="*/ 185 w 403"/>
                <a:gd name="T95" fmla="*/ 2 h 464"/>
                <a:gd name="T96" fmla="*/ 198 w 403"/>
                <a:gd name="T97" fmla="*/ 0 h 464"/>
                <a:gd name="T98" fmla="*/ 213 w 403"/>
                <a:gd name="T99" fmla="*/ 0 h 464"/>
                <a:gd name="T100" fmla="*/ 215 w 403"/>
                <a:gd name="T101" fmla="*/ 1 h 464"/>
                <a:gd name="T102" fmla="*/ 242 w 403"/>
                <a:gd name="T103" fmla="*/ 5 h 464"/>
                <a:gd name="T104" fmla="*/ 342 w 403"/>
                <a:gd name="T105" fmla="*/ 77 h 464"/>
                <a:gd name="T106" fmla="*/ 361 w 403"/>
                <a:gd name="T107" fmla="*/ 154 h 464"/>
                <a:gd name="T108" fmla="*/ 360 w 403"/>
                <a:gd name="T109" fmla="*/ 168 h 464"/>
                <a:gd name="T110" fmla="*/ 376 w 403"/>
                <a:gd name="T111" fmla="*/ 181 h 464"/>
                <a:gd name="T112" fmla="*/ 369 w 403"/>
                <a:gd name="T113" fmla="*/ 230 h 464"/>
                <a:gd name="T114" fmla="*/ 370 w 403"/>
                <a:gd name="T115" fmla="*/ 231 h 464"/>
                <a:gd name="T116" fmla="*/ 383 w 403"/>
                <a:gd name="T117" fmla="*/ 251 h 464"/>
                <a:gd name="T118" fmla="*/ 402 w 403"/>
                <a:gd name="T119" fmla="*/ 306 h 464"/>
                <a:gd name="T120" fmla="*/ 403 w 403"/>
                <a:gd name="T121" fmla="*/ 317 h 464"/>
                <a:gd name="T122" fmla="*/ 403 w 403"/>
                <a:gd name="T123" fmla="*/ 317 h 464"/>
                <a:gd name="T124" fmla="*/ 403 w 403"/>
                <a:gd name="T125" fmla="*/ 31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03" h="464">
                  <a:moveTo>
                    <a:pt x="403" y="317"/>
                  </a:moveTo>
                  <a:cubicBezTo>
                    <a:pt x="403" y="330"/>
                    <a:pt x="403" y="330"/>
                    <a:pt x="403" y="330"/>
                  </a:cubicBezTo>
                  <a:cubicBezTo>
                    <a:pt x="403" y="331"/>
                    <a:pt x="403" y="332"/>
                    <a:pt x="403" y="333"/>
                  </a:cubicBezTo>
                  <a:cubicBezTo>
                    <a:pt x="402" y="340"/>
                    <a:pt x="401" y="347"/>
                    <a:pt x="398" y="354"/>
                  </a:cubicBezTo>
                  <a:cubicBezTo>
                    <a:pt x="395" y="358"/>
                    <a:pt x="393" y="359"/>
                    <a:pt x="388" y="358"/>
                  </a:cubicBezTo>
                  <a:cubicBezTo>
                    <a:pt x="384" y="356"/>
                    <a:pt x="380" y="354"/>
                    <a:pt x="377" y="352"/>
                  </a:cubicBezTo>
                  <a:cubicBezTo>
                    <a:pt x="368" y="345"/>
                    <a:pt x="361" y="337"/>
                    <a:pt x="354" y="328"/>
                  </a:cubicBezTo>
                  <a:cubicBezTo>
                    <a:pt x="354" y="328"/>
                    <a:pt x="353" y="327"/>
                    <a:pt x="352" y="326"/>
                  </a:cubicBezTo>
                  <a:cubicBezTo>
                    <a:pt x="348" y="350"/>
                    <a:pt x="337" y="370"/>
                    <a:pt x="320" y="387"/>
                  </a:cubicBezTo>
                  <a:cubicBezTo>
                    <a:pt x="321" y="387"/>
                    <a:pt x="321" y="387"/>
                    <a:pt x="322" y="387"/>
                  </a:cubicBezTo>
                  <a:cubicBezTo>
                    <a:pt x="331" y="390"/>
                    <a:pt x="340" y="394"/>
                    <a:pt x="347" y="399"/>
                  </a:cubicBezTo>
                  <a:cubicBezTo>
                    <a:pt x="354" y="404"/>
                    <a:pt x="360" y="409"/>
                    <a:pt x="364" y="416"/>
                  </a:cubicBezTo>
                  <a:cubicBezTo>
                    <a:pt x="367" y="421"/>
                    <a:pt x="368" y="426"/>
                    <a:pt x="367" y="431"/>
                  </a:cubicBezTo>
                  <a:cubicBezTo>
                    <a:pt x="365" y="439"/>
                    <a:pt x="361" y="444"/>
                    <a:pt x="355" y="448"/>
                  </a:cubicBezTo>
                  <a:cubicBezTo>
                    <a:pt x="348" y="453"/>
                    <a:pt x="341" y="456"/>
                    <a:pt x="333" y="458"/>
                  </a:cubicBezTo>
                  <a:cubicBezTo>
                    <a:pt x="306" y="464"/>
                    <a:pt x="281" y="462"/>
                    <a:pt x="255" y="454"/>
                  </a:cubicBezTo>
                  <a:cubicBezTo>
                    <a:pt x="241" y="449"/>
                    <a:pt x="228" y="443"/>
                    <a:pt x="218" y="431"/>
                  </a:cubicBezTo>
                  <a:cubicBezTo>
                    <a:pt x="218" y="431"/>
                    <a:pt x="217" y="431"/>
                    <a:pt x="216" y="431"/>
                  </a:cubicBezTo>
                  <a:cubicBezTo>
                    <a:pt x="209" y="431"/>
                    <a:pt x="203" y="431"/>
                    <a:pt x="197" y="431"/>
                  </a:cubicBezTo>
                  <a:cubicBezTo>
                    <a:pt x="196" y="431"/>
                    <a:pt x="195" y="432"/>
                    <a:pt x="194" y="432"/>
                  </a:cubicBezTo>
                  <a:cubicBezTo>
                    <a:pt x="190" y="436"/>
                    <a:pt x="186" y="440"/>
                    <a:pt x="182" y="443"/>
                  </a:cubicBezTo>
                  <a:cubicBezTo>
                    <a:pt x="166" y="454"/>
                    <a:pt x="148" y="458"/>
                    <a:pt x="130" y="461"/>
                  </a:cubicBezTo>
                  <a:cubicBezTo>
                    <a:pt x="125" y="462"/>
                    <a:pt x="121" y="462"/>
                    <a:pt x="116" y="462"/>
                  </a:cubicBezTo>
                  <a:cubicBezTo>
                    <a:pt x="101" y="462"/>
                    <a:pt x="101" y="462"/>
                    <a:pt x="101" y="462"/>
                  </a:cubicBezTo>
                  <a:cubicBezTo>
                    <a:pt x="100" y="462"/>
                    <a:pt x="99" y="462"/>
                    <a:pt x="98" y="462"/>
                  </a:cubicBezTo>
                  <a:cubicBezTo>
                    <a:pt x="87" y="461"/>
                    <a:pt x="75" y="459"/>
                    <a:pt x="65" y="455"/>
                  </a:cubicBezTo>
                  <a:cubicBezTo>
                    <a:pt x="57" y="452"/>
                    <a:pt x="49" y="448"/>
                    <a:pt x="44" y="441"/>
                  </a:cubicBezTo>
                  <a:cubicBezTo>
                    <a:pt x="38" y="433"/>
                    <a:pt x="37" y="424"/>
                    <a:pt x="42" y="416"/>
                  </a:cubicBezTo>
                  <a:cubicBezTo>
                    <a:pt x="45" y="412"/>
                    <a:pt x="48" y="408"/>
                    <a:pt x="52" y="405"/>
                  </a:cubicBezTo>
                  <a:cubicBezTo>
                    <a:pt x="59" y="398"/>
                    <a:pt x="68" y="394"/>
                    <a:pt x="77" y="391"/>
                  </a:cubicBezTo>
                  <a:cubicBezTo>
                    <a:pt x="80" y="389"/>
                    <a:pt x="84" y="388"/>
                    <a:pt x="87" y="387"/>
                  </a:cubicBezTo>
                  <a:cubicBezTo>
                    <a:pt x="69" y="369"/>
                    <a:pt x="57" y="349"/>
                    <a:pt x="54" y="323"/>
                  </a:cubicBezTo>
                  <a:cubicBezTo>
                    <a:pt x="53" y="324"/>
                    <a:pt x="52" y="324"/>
                    <a:pt x="52" y="325"/>
                  </a:cubicBezTo>
                  <a:cubicBezTo>
                    <a:pt x="46" y="332"/>
                    <a:pt x="39" y="339"/>
                    <a:pt x="31" y="344"/>
                  </a:cubicBezTo>
                  <a:cubicBezTo>
                    <a:pt x="27" y="347"/>
                    <a:pt x="22" y="350"/>
                    <a:pt x="17" y="351"/>
                  </a:cubicBezTo>
                  <a:cubicBezTo>
                    <a:pt x="13" y="352"/>
                    <a:pt x="10" y="351"/>
                    <a:pt x="7" y="348"/>
                  </a:cubicBezTo>
                  <a:cubicBezTo>
                    <a:pt x="4" y="345"/>
                    <a:pt x="3" y="341"/>
                    <a:pt x="2" y="337"/>
                  </a:cubicBezTo>
                  <a:cubicBezTo>
                    <a:pt x="1" y="333"/>
                    <a:pt x="1" y="329"/>
                    <a:pt x="0" y="325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0" y="314"/>
                    <a:pt x="0" y="313"/>
                    <a:pt x="0" y="312"/>
                  </a:cubicBezTo>
                  <a:cubicBezTo>
                    <a:pt x="1" y="298"/>
                    <a:pt x="5" y="284"/>
                    <a:pt x="11" y="270"/>
                  </a:cubicBezTo>
                  <a:cubicBezTo>
                    <a:pt x="19" y="252"/>
                    <a:pt x="29" y="237"/>
                    <a:pt x="42" y="223"/>
                  </a:cubicBezTo>
                  <a:cubicBezTo>
                    <a:pt x="43" y="222"/>
                    <a:pt x="44" y="221"/>
                    <a:pt x="43" y="220"/>
                  </a:cubicBezTo>
                  <a:cubicBezTo>
                    <a:pt x="39" y="212"/>
                    <a:pt x="38" y="203"/>
                    <a:pt x="39" y="194"/>
                  </a:cubicBezTo>
                  <a:cubicBezTo>
                    <a:pt x="41" y="185"/>
                    <a:pt x="44" y="177"/>
                    <a:pt x="51" y="172"/>
                  </a:cubicBezTo>
                  <a:cubicBezTo>
                    <a:pt x="51" y="171"/>
                    <a:pt x="52" y="170"/>
                    <a:pt x="52" y="169"/>
                  </a:cubicBezTo>
                  <a:cubicBezTo>
                    <a:pt x="49" y="151"/>
                    <a:pt x="50" y="132"/>
                    <a:pt x="54" y="114"/>
                  </a:cubicBezTo>
                  <a:cubicBezTo>
                    <a:pt x="69" y="54"/>
                    <a:pt x="122" y="10"/>
                    <a:pt x="185" y="2"/>
                  </a:cubicBezTo>
                  <a:cubicBezTo>
                    <a:pt x="189" y="1"/>
                    <a:pt x="194" y="1"/>
                    <a:pt x="198" y="0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214" y="0"/>
                    <a:pt x="215" y="1"/>
                    <a:pt x="215" y="1"/>
                  </a:cubicBezTo>
                  <a:cubicBezTo>
                    <a:pt x="224" y="2"/>
                    <a:pt x="234" y="3"/>
                    <a:pt x="242" y="5"/>
                  </a:cubicBezTo>
                  <a:cubicBezTo>
                    <a:pt x="286" y="15"/>
                    <a:pt x="319" y="39"/>
                    <a:pt x="342" y="77"/>
                  </a:cubicBezTo>
                  <a:cubicBezTo>
                    <a:pt x="356" y="101"/>
                    <a:pt x="362" y="127"/>
                    <a:pt x="361" y="154"/>
                  </a:cubicBezTo>
                  <a:cubicBezTo>
                    <a:pt x="361" y="159"/>
                    <a:pt x="360" y="164"/>
                    <a:pt x="360" y="168"/>
                  </a:cubicBezTo>
                  <a:cubicBezTo>
                    <a:pt x="368" y="170"/>
                    <a:pt x="372" y="174"/>
                    <a:pt x="376" y="181"/>
                  </a:cubicBezTo>
                  <a:cubicBezTo>
                    <a:pt x="383" y="195"/>
                    <a:pt x="382" y="218"/>
                    <a:pt x="369" y="230"/>
                  </a:cubicBezTo>
                  <a:cubicBezTo>
                    <a:pt x="369" y="230"/>
                    <a:pt x="370" y="231"/>
                    <a:pt x="370" y="231"/>
                  </a:cubicBezTo>
                  <a:cubicBezTo>
                    <a:pt x="374" y="238"/>
                    <a:pt x="379" y="244"/>
                    <a:pt x="383" y="251"/>
                  </a:cubicBezTo>
                  <a:cubicBezTo>
                    <a:pt x="393" y="268"/>
                    <a:pt x="399" y="286"/>
                    <a:pt x="402" y="306"/>
                  </a:cubicBezTo>
                  <a:cubicBezTo>
                    <a:pt x="402" y="310"/>
                    <a:pt x="403" y="313"/>
                    <a:pt x="403" y="317"/>
                  </a:cubicBezTo>
                  <a:close/>
                  <a:moveTo>
                    <a:pt x="403" y="317"/>
                  </a:moveTo>
                  <a:cubicBezTo>
                    <a:pt x="403" y="317"/>
                    <a:pt x="403" y="317"/>
                    <a:pt x="403" y="317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21513" y="2863688"/>
              <a:ext cx="636304" cy="636304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1485040" y="2991211"/>
              <a:ext cx="4112246" cy="4124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【</a:t>
              </a: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售后</a:t>
              </a:r>
              <a:r>
                <a:rPr lang="en-US" altLang="zh-CN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QQ】</a:t>
              </a:r>
              <a:r>
                <a:rPr lang="en-US" altLang="zh-CN" sz="1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1964271550</a:t>
              </a:r>
            </a:p>
          </p:txBody>
        </p:sp>
      </p:grpSp>
      <p:sp>
        <p:nvSpPr>
          <p:cNvPr id="33" name="文本框 32"/>
          <p:cNvSpPr txBox="1"/>
          <p:nvPr userDrawn="1"/>
        </p:nvSpPr>
        <p:spPr>
          <a:xfrm>
            <a:off x="884581" y="1014705"/>
            <a:ext cx="4696655" cy="1156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用心制作的原创模板，请您尊重设计师成果，请不要二次销售或免费共享。</a:t>
            </a: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如发现一律举报，情节严重者我们将保留法律追究的权利。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 userDrawn="1"/>
        </p:nvSpPr>
        <p:spPr>
          <a:xfrm>
            <a:off x="884581" y="2326957"/>
            <a:ext cx="46966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original template made by heart, please respect the designer, please don't sell it two times or share it free of charge. If a report is found, we will retain the right to pursue the law if the circumstances are serious.</a:t>
            </a:r>
            <a:endParaRPr lang="en-US" altLang="zh-CN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50774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839606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3678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4478505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13" indent="0" algn="ctr">
              <a:buNone/>
              <a:defRPr sz="2000"/>
            </a:lvl2pPr>
            <a:lvl3pPr marL="914427" indent="0" algn="ctr">
              <a:buNone/>
              <a:defRPr sz="1800"/>
            </a:lvl3pPr>
            <a:lvl4pPr marL="1371640" indent="0" algn="ctr">
              <a:buNone/>
              <a:defRPr sz="1600"/>
            </a:lvl4pPr>
            <a:lvl5pPr marL="1828853" indent="0" algn="ctr">
              <a:buNone/>
              <a:defRPr sz="1600"/>
            </a:lvl5pPr>
            <a:lvl6pPr marL="2286067" indent="0" algn="ctr">
              <a:buNone/>
              <a:defRPr sz="1600"/>
            </a:lvl6pPr>
            <a:lvl7pPr marL="2743280" indent="0" algn="ctr">
              <a:buNone/>
              <a:defRPr sz="1600"/>
            </a:lvl7pPr>
            <a:lvl8pPr marL="3200494" indent="0" algn="ctr">
              <a:buNone/>
              <a:defRPr sz="1600"/>
            </a:lvl8pPr>
            <a:lvl9pPr marL="3657707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8/16/2021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020443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ED6B6-9380-4D9A-A37B-EBA6C5E5E72E}" type="datetimeFigureOut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8ED6B6-9380-4D9A-A37B-EBA6C5E5E72E}" type="datetimeFigureOut">
              <a:rPr lang="zh-CN" altLang="en-US" smtClean="0"/>
              <a:t>2021/8/16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E4F689-FC31-4877-9EC9-7BE6B11EE40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1" r:id="rId14"/>
    <p:sldLayoutId id="2147483665" r:id="rId15"/>
    <p:sldLayoutId id="2147483666" r:id="rId16"/>
    <p:sldLayoutId id="2147483667" r:id="rId17"/>
    <p:sldLayoutId id="2147483668" r:id="rId18"/>
    <p:sldLayoutId id="2147483669" r:id="rId19"/>
    <p:sldLayoutId id="2147483670" r:id="rId20"/>
    <p:sldLayoutId id="2147483671" r:id="rId21"/>
    <p:sldLayoutId id="2147483672" r:id="rId22"/>
    <p:sldLayoutId id="2147483673" r:id="rId23"/>
    <p:sldLayoutId id="2147483674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6.xml"/><Relationship Id="rId1" Type="http://schemas.openxmlformats.org/officeDocument/2006/relationships/tags" Target="../tags/tag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3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Relationship Id="rId6" Type="http://schemas.openxmlformats.org/officeDocument/2006/relationships/comments" Target="../comments/comment1.xml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3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notesSlide" Target="../notesSlides/notesSlide36.xml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10" Type="http://schemas.openxmlformats.org/officeDocument/2006/relationships/image" Target="../media/image33.png"/><Relationship Id="rId4" Type="http://schemas.openxmlformats.org/officeDocument/2006/relationships/image" Target="../media/image6.png"/><Relationship Id="rId9" Type="http://schemas.openxmlformats.org/officeDocument/2006/relationships/image" Target="../media/image32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9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4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0" y="0"/>
            <a:ext cx="2289256" cy="235131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201" y="0"/>
            <a:ext cx="2289256" cy="235131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079" y="0"/>
            <a:ext cx="2261840" cy="235131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540" y="0"/>
            <a:ext cx="2289256" cy="235131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744" y="0"/>
            <a:ext cx="2289256" cy="235131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743" y="6226630"/>
            <a:ext cx="2289256" cy="631370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539" y="6226630"/>
            <a:ext cx="2289256" cy="631370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078" y="6226630"/>
            <a:ext cx="2261840" cy="631370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200" y="6226630"/>
            <a:ext cx="2289256" cy="631370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-1" y="6226630"/>
            <a:ext cx="2289256" cy="631370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3209925" y="2282190"/>
            <a:ext cx="74269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4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高级开发试听课</a:t>
            </a: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7920355" y="3112135"/>
            <a:ext cx="2268220" cy="2940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84325" y="1746885"/>
            <a:ext cx="1865630" cy="1865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693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bldLvl="0" animBg="1"/>
      <p:bldP spid="15" grpId="0" animBg="1"/>
      <p:bldP spid="16" grpId="0" animBg="1"/>
      <p:bldP spid="17" grpId="0" animBg="1"/>
      <p:bldP spid="62" grpId="0"/>
      <p:bldP spid="6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460" y="216638"/>
            <a:ext cx="11428895" cy="582548"/>
          </a:xfrm>
        </p:spPr>
        <p:txBody>
          <a:bodyPr/>
          <a:lstStyle/>
          <a:p>
            <a:r>
              <a:rPr lang="zh-CN" altLang="en-US" dirty="0"/>
              <a:t>公开课</a:t>
            </a:r>
            <a:r>
              <a:rPr lang="zh-CN" altLang="en-US" dirty="0" smtClean="0"/>
              <a:t>专属活动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25" y="74957"/>
            <a:ext cx="5830750" cy="67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54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460" y="216638"/>
            <a:ext cx="11428895" cy="582548"/>
          </a:xfrm>
        </p:spPr>
        <p:txBody>
          <a:bodyPr/>
          <a:lstStyle/>
          <a:p>
            <a:r>
              <a:rPr lang="zh-CN" altLang="en-US" dirty="0"/>
              <a:t>公开课</a:t>
            </a:r>
            <a:r>
              <a:rPr lang="zh-CN" altLang="en-US" dirty="0" smtClean="0"/>
              <a:t>专属活动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0" y="1071626"/>
            <a:ext cx="10396624" cy="519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93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>
            <a:extLst>
              <a:ext uri="{FF2B5EF4-FFF2-40B4-BE49-F238E27FC236}">
                <a16:creationId xmlns:a16="http://schemas.microsoft.com/office/drawing/2014/main" xmlns="" id="{71FBCDB7-A784-49F6-982C-0E657C261630}"/>
              </a:ext>
            </a:extLst>
          </p:cNvPr>
          <p:cNvGrpSpPr/>
          <p:nvPr/>
        </p:nvGrpSpPr>
        <p:grpSpPr>
          <a:xfrm>
            <a:off x="673391" y="909561"/>
            <a:ext cx="10845218" cy="646296"/>
            <a:chOff x="673100" y="1228912"/>
            <a:chExt cx="10845800" cy="64633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="" id="{FF717F27-AEFA-42AD-A144-267B78F03F8B}"/>
                </a:ext>
              </a:extLst>
            </p:cNvPr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>
              <a:extLst>
                <a:ext uri="{FF2B5EF4-FFF2-40B4-BE49-F238E27FC236}">
                  <a16:creationId xmlns:a16="http://schemas.microsoft.com/office/drawing/2014/main" xmlns="" id="{904C03C2-7596-4128-A9EC-4E5AB8FB10D9}"/>
                </a:ext>
              </a:extLst>
            </p:cNvPr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48386" tIns="24193" rIns="48386" bIns="24193" anchor="ctr">
              <a:normAutofit/>
            </a:bodyPr>
            <a:lstStyle/>
            <a:p>
              <a:pPr algn="ctr"/>
              <a:r>
                <a:rPr lang="zh-CN" altLang="en-US" sz="1693" b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课程安排</a:t>
              </a:r>
              <a:endParaRPr lang="en-US" altLang="zh-CN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xmlns="" id="{B1845E35-C357-4BA9-84E6-45B55275665A}"/>
              </a:ext>
            </a:extLst>
          </p:cNvPr>
          <p:cNvGrpSpPr/>
          <p:nvPr/>
        </p:nvGrpSpPr>
        <p:grpSpPr>
          <a:xfrm>
            <a:off x="317292" y="1976477"/>
            <a:ext cx="11557414" cy="2883679"/>
            <a:chOff x="764694" y="5093240"/>
            <a:chExt cx="21841373" cy="544962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EC7E5998-4C23-47CE-8FF8-01E931F4A869}"/>
                </a:ext>
              </a:extLst>
            </p:cNvPr>
            <p:cNvGrpSpPr/>
            <p:nvPr/>
          </p:nvGrpSpPr>
          <p:grpSpPr>
            <a:xfrm>
              <a:off x="764694" y="5093240"/>
              <a:ext cx="4890578" cy="5449620"/>
              <a:chOff x="1271967" y="5093240"/>
              <a:chExt cx="4890578" cy="5449620"/>
            </a:xfrm>
          </p:grpSpPr>
          <p:sp>
            <p:nvSpPr>
              <p:cNvPr id="36" name="ïṡļíḑê">
                <a:extLst>
                  <a:ext uri="{FF2B5EF4-FFF2-40B4-BE49-F238E27FC236}">
                    <a16:creationId xmlns:a16="http://schemas.microsoft.com/office/drawing/2014/main" xmlns="" id="{96644146-FD55-4412-807C-A9DA6D8F10E9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îṩľíḋe">
                <a:extLst>
                  <a:ext uri="{FF2B5EF4-FFF2-40B4-BE49-F238E27FC236}">
                    <a16:creationId xmlns:a16="http://schemas.microsoft.com/office/drawing/2014/main" xmlns="" id="{25F03D11-E6A2-46D7-9606-24C83CE9483D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í$ḷíďê">
                <a:extLst>
                  <a:ext uri="{FF2B5EF4-FFF2-40B4-BE49-F238E27FC236}">
                    <a16:creationId xmlns:a16="http://schemas.microsoft.com/office/drawing/2014/main" xmlns="" id="{EEB8D930-7F14-4A48-820F-ECBC99D506B6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C531E749-6E6A-4588-A674-50C86EC61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>
                <a:extLst>
                  <a:ext uri="{FF2B5EF4-FFF2-40B4-BE49-F238E27FC236}">
                    <a16:creationId xmlns:a16="http://schemas.microsoft.com/office/drawing/2014/main" xmlns="" id="{C4D546B1-0C0A-4EB7-88D7-ECC1AB5D8115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48386" tIns="24193" rIns="48386" bIns="24193" anchor="ctr" anchorCtr="0">
                <a:normAutofit/>
              </a:bodyPr>
              <a:lstStyle/>
              <a:p>
                <a:pPr algn="ctr"/>
                <a:r>
                  <a:rPr lang="en-US" altLang="zh-CN" sz="1693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</a:p>
            </p:txBody>
          </p:sp>
          <p:sp>
            <p:nvSpPr>
              <p:cNvPr id="41" name="ï$1îḓè">
                <a:extLst>
                  <a:ext uri="{FF2B5EF4-FFF2-40B4-BE49-F238E27FC236}">
                    <a16:creationId xmlns:a16="http://schemas.microsoft.com/office/drawing/2014/main" xmlns="" id="{4E98EC80-1BFE-42B9-80D8-EE0B9132EA8A}"/>
                  </a:ext>
                </a:extLst>
              </p:cNvPr>
              <p:cNvSpPr txBox="1"/>
              <p:nvPr/>
            </p:nvSpPr>
            <p:spPr>
              <a:xfrm>
                <a:off x="1479223" y="7323049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 defTabSz="645201"/>
                <a:r>
                  <a:rPr lang="en-US" altLang="zh-CN" sz="1693" b="1" dirty="0" err="1">
                    <a:ln w="6350"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Mmkv</a:t>
                </a:r>
                <a:r>
                  <a:rPr lang="zh-CN" altLang="en-US" sz="1693" b="1" dirty="0">
                    <a:ln w="6350">
                      <a:noFill/>
                    </a:ln>
                    <a:solidFill>
                      <a:srgbClr val="FFFFFF">
                        <a:lumMod val="50000"/>
                      </a:srgbClr>
                    </a:solidFill>
                    <a:latin typeface="Impact" panose="020B0806030902050204" pitchFamily="34" charset="0"/>
                    <a:ea typeface="微软雅黑" panose="020B0503020204020204" pitchFamily="34" charset="-122"/>
                  </a:rPr>
                  <a:t>介绍</a:t>
                </a: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xmlns="" id="{794F2E0C-1545-45C7-BDDC-08B2B73C56A0}"/>
                </a:ext>
              </a:extLst>
            </p:cNvPr>
            <p:cNvGrpSpPr/>
            <p:nvPr/>
          </p:nvGrpSpPr>
          <p:grpSpPr>
            <a:xfrm>
              <a:off x="6087815" y="5093240"/>
              <a:ext cx="5217722" cy="5449620"/>
              <a:chOff x="6087815" y="5093240"/>
              <a:chExt cx="5217722" cy="5449620"/>
            </a:xfrm>
          </p:grpSpPr>
          <p:sp>
            <p:nvSpPr>
              <p:cNvPr id="29" name="ïSḷîḓé">
                <a:extLst>
                  <a:ext uri="{FF2B5EF4-FFF2-40B4-BE49-F238E27FC236}">
                    <a16:creationId xmlns:a16="http://schemas.microsoft.com/office/drawing/2014/main" xmlns="" id="{FE038554-2D6A-4822-9A3C-CF3D7EAA8570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" name="î$ļiḍè">
                <a:extLst>
                  <a:ext uri="{FF2B5EF4-FFF2-40B4-BE49-F238E27FC236}">
                    <a16:creationId xmlns:a16="http://schemas.microsoft.com/office/drawing/2014/main" xmlns="" id="{289423F1-8C42-447F-AF09-493D038537C1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iṩļïḓê">
                <a:extLst>
                  <a:ext uri="{FF2B5EF4-FFF2-40B4-BE49-F238E27FC236}">
                    <a16:creationId xmlns:a16="http://schemas.microsoft.com/office/drawing/2014/main" xmlns="" id="{BF1AA53E-BD3E-4A76-A54D-CAF1C95F36DD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6F029590-4136-4DBA-9A62-44833A639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>
                <a:extLst>
                  <a:ext uri="{FF2B5EF4-FFF2-40B4-BE49-F238E27FC236}">
                    <a16:creationId xmlns:a16="http://schemas.microsoft.com/office/drawing/2014/main" xmlns="" id="{58217DFD-C0EF-4A30-BAAF-D624D0E34C04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48386" tIns="24193" rIns="48386" bIns="24193" anchor="ctr" anchorCtr="0">
                <a:normAutofit/>
              </a:bodyPr>
              <a:lstStyle/>
              <a:p>
                <a:pPr algn="ctr"/>
                <a:r>
                  <a:rPr lang="en-US" altLang="zh-CN" sz="1693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</a:p>
            </p:txBody>
          </p:sp>
          <p:sp>
            <p:nvSpPr>
              <p:cNvPr id="35" name="isľíḑè">
                <a:extLst>
                  <a:ext uri="{FF2B5EF4-FFF2-40B4-BE49-F238E27FC236}">
                    <a16:creationId xmlns:a16="http://schemas.microsoft.com/office/drawing/2014/main" xmlns="" id="{D4AEDC30-1F36-4598-8C8B-8F5AC9E4CFFF}"/>
                  </a:ext>
                </a:extLst>
              </p:cNvPr>
              <p:cNvSpPr txBox="1"/>
              <p:nvPr/>
            </p:nvSpPr>
            <p:spPr>
              <a:xfrm>
                <a:off x="6087815" y="7323049"/>
                <a:ext cx="521772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en-US" altLang="zh-CN" sz="1693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Mmap</a:t>
                </a:r>
                <a:r>
                  <a:rPr lang="zh-CN" altLang="en-US" sz="1693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函数详解</a:t>
                </a: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61BDEFEF-8C9B-40C6-A17E-9EADE48F06C1}"/>
                </a:ext>
              </a:extLst>
            </p:cNvPr>
            <p:cNvGrpSpPr/>
            <p:nvPr/>
          </p:nvGrpSpPr>
          <p:grpSpPr>
            <a:xfrm>
              <a:off x="12065224" y="5093240"/>
              <a:ext cx="4890578" cy="5449620"/>
              <a:chOff x="1271967" y="5093240"/>
              <a:chExt cx="4890578" cy="5449620"/>
            </a:xfrm>
          </p:grpSpPr>
          <p:sp>
            <p:nvSpPr>
              <p:cNvPr id="57" name="ïṡļíḑê">
                <a:extLst>
                  <a:ext uri="{FF2B5EF4-FFF2-40B4-BE49-F238E27FC236}">
                    <a16:creationId xmlns:a16="http://schemas.microsoft.com/office/drawing/2014/main" xmlns="" id="{3FF54F34-98A6-4A52-894D-C87D1BC26353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îṩľíḋe">
                <a:extLst>
                  <a:ext uri="{FF2B5EF4-FFF2-40B4-BE49-F238E27FC236}">
                    <a16:creationId xmlns:a16="http://schemas.microsoft.com/office/drawing/2014/main" xmlns="" id="{8E419898-AA93-4AD9-B887-8488A59F22CE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9" name="í$ḷíďê">
                <a:extLst>
                  <a:ext uri="{FF2B5EF4-FFF2-40B4-BE49-F238E27FC236}">
                    <a16:creationId xmlns:a16="http://schemas.microsoft.com/office/drawing/2014/main" xmlns="" id="{B19C0BE7-B27F-41B4-8680-3F5B6F21C850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xmlns="" id="{E4FE3D50-62C9-43F3-98AB-2FCE8F673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>
                <a:extLst>
                  <a:ext uri="{FF2B5EF4-FFF2-40B4-BE49-F238E27FC236}">
                    <a16:creationId xmlns:a16="http://schemas.microsoft.com/office/drawing/2014/main" xmlns="" id="{79CC2581-102B-4E4C-A70D-D476C9CF9C0B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48386" tIns="24193" rIns="48386" bIns="24193" anchor="ctr" anchorCtr="0">
                <a:normAutofit/>
              </a:bodyPr>
              <a:lstStyle/>
              <a:p>
                <a:pPr algn="ctr"/>
                <a:r>
                  <a:rPr lang="en-US" altLang="zh-CN" sz="1693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en-US" altLang="zh-CN" sz="1693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ï$1îḓè">
                <a:extLst>
                  <a:ext uri="{FF2B5EF4-FFF2-40B4-BE49-F238E27FC236}">
                    <a16:creationId xmlns:a16="http://schemas.microsoft.com/office/drawing/2014/main" xmlns="" id="{667E7836-260F-4EF5-A6E3-8A5A97769496}"/>
                  </a:ext>
                </a:extLst>
              </p:cNvPr>
              <p:cNvSpPr txBox="1"/>
              <p:nvPr/>
            </p:nvSpPr>
            <p:spPr>
              <a:xfrm>
                <a:off x="1432689" y="7329442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93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手写</a:t>
                </a:r>
                <a:r>
                  <a:rPr lang="en-US" altLang="zh-CN" sz="1693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MMKV</a:t>
                </a: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="" id="{E5C1E59B-C89B-4CE3-89F5-025E540A1C7A}"/>
                </a:ext>
              </a:extLst>
            </p:cNvPr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>
                <a:extLst>
                  <a:ext uri="{FF2B5EF4-FFF2-40B4-BE49-F238E27FC236}">
                    <a16:creationId xmlns:a16="http://schemas.microsoft.com/office/drawing/2014/main" xmlns="" id="{37B6E630-D3FF-44E3-84B7-3E67C5C35AE8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î$ļiḍè">
                <a:extLst>
                  <a:ext uri="{FF2B5EF4-FFF2-40B4-BE49-F238E27FC236}">
                    <a16:creationId xmlns:a16="http://schemas.microsoft.com/office/drawing/2014/main" xmlns="" id="{B3CE2CBD-7893-4A6F-98FD-DBDE6F045F1A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48386" tIns="24193" rIns="48386" bIns="24193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483876"/>
                <a:endParaRPr lang="zh-CN" altLang="en-US" sz="1693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iṩļïḓê">
                <a:extLst>
                  <a:ext uri="{FF2B5EF4-FFF2-40B4-BE49-F238E27FC236}">
                    <a16:creationId xmlns:a16="http://schemas.microsoft.com/office/drawing/2014/main" xmlns="" id="{AA0F56B6-9808-4657-90CB-B314860D3238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xmlns="" id="{8EBF9698-666F-4D1B-B9D5-C2990819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>
                <a:extLst>
                  <a:ext uri="{FF2B5EF4-FFF2-40B4-BE49-F238E27FC236}">
                    <a16:creationId xmlns:a16="http://schemas.microsoft.com/office/drawing/2014/main" xmlns="" id="{E26CFBD0-F0C7-478A-8E5A-6BCD6EC3B005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48386" tIns="24193" rIns="48386" bIns="24193" anchor="ctr" anchorCtr="0">
                <a:normAutofit/>
              </a:bodyPr>
              <a:lstStyle/>
              <a:p>
                <a:pPr algn="ctr"/>
                <a:r>
                  <a:rPr lang="en-US" altLang="zh-CN" sz="1693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  <a:endParaRPr lang="en-US" altLang="zh-CN" sz="1693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isľíḑè">
                <a:extLst>
                  <a:ext uri="{FF2B5EF4-FFF2-40B4-BE49-F238E27FC236}">
                    <a16:creationId xmlns:a16="http://schemas.microsoft.com/office/drawing/2014/main" xmlns="" id="{3E626D86-95AE-443C-9450-9640F1484F1D}"/>
                  </a:ext>
                </a:extLst>
              </p:cNvPr>
              <p:cNvSpPr txBox="1"/>
              <p:nvPr/>
            </p:nvSpPr>
            <p:spPr>
              <a:xfrm>
                <a:off x="6533544" y="7373922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48386" tIns="24193" rIns="48386" bIns="24193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1693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课程总结</a:t>
                </a:r>
                <a:endParaRPr lang="en-US" altLang="zh-CN" sz="1693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  <p:sp>
        <p:nvSpPr>
          <p:cNvPr id="42" name="PA_矩形 60"/>
          <p:cNvSpPr/>
          <p:nvPr>
            <p:custDataLst>
              <p:tags r:id="rId1"/>
            </p:custDataLst>
          </p:nvPr>
        </p:nvSpPr>
        <p:spPr>
          <a:xfrm>
            <a:off x="741819" y="4036633"/>
            <a:ext cx="2166932" cy="3365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45201">
              <a:lnSpc>
                <a:spcPct val="150000"/>
              </a:lnSpc>
            </a:pPr>
            <a:r>
              <a:rPr lang="en-US" altLang="zh-CN" sz="1058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Mmkv</a:t>
            </a:r>
            <a:r>
              <a:rPr lang="zh-CN" altLang="en-US" sz="1058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介绍与</a:t>
            </a:r>
            <a:r>
              <a:rPr lang="en-US" altLang="zh-CN" sz="1058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SharePreence</a:t>
            </a:r>
            <a:r>
              <a:rPr lang="zh-CN" altLang="en-US" sz="1058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缺点</a:t>
            </a:r>
            <a:endParaRPr lang="en-US" altLang="zh-CN" sz="1058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3" name="isľíḑè">
            <a:extLst>
              <a:ext uri="{FF2B5EF4-FFF2-40B4-BE49-F238E27FC236}">
                <a16:creationId xmlns:a16="http://schemas.microsoft.com/office/drawing/2014/main" xmlns="" id="{D4AEDC30-1F36-4598-8C8B-8F5AC9E4CFFF}"/>
              </a:ext>
            </a:extLst>
          </p:cNvPr>
          <p:cNvSpPr txBox="1"/>
          <p:nvPr/>
        </p:nvSpPr>
        <p:spPr>
          <a:xfrm>
            <a:off x="3893823" y="4075618"/>
            <a:ext cx="2760970" cy="381753"/>
          </a:xfrm>
          <a:prstGeom prst="rect">
            <a:avLst/>
          </a:prstGeom>
          <a:noFill/>
          <a:ln>
            <a:noFill/>
          </a:ln>
        </p:spPr>
        <p:txBody>
          <a:bodyPr wrap="square" lIns="48386" tIns="24193" rIns="48386" bIns="24193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1219206">
              <a:lnSpc>
                <a:spcPct val="150000"/>
              </a:lnSpc>
            </a:pPr>
            <a:r>
              <a:rPr lang="en-US" altLang="zh-CN" sz="1693" dirty="0" err="1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Mmap</a:t>
            </a:r>
            <a:r>
              <a:rPr lang="zh-CN" altLang="en-US" sz="169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映射</a:t>
            </a:r>
            <a:endParaRPr lang="en-US" altLang="zh-CN" sz="169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4" name="isľíḑè">
            <a:extLst>
              <a:ext uri="{FF2B5EF4-FFF2-40B4-BE49-F238E27FC236}">
                <a16:creationId xmlns:a16="http://schemas.microsoft.com/office/drawing/2014/main" xmlns="" id="{D4AEDC30-1F36-4598-8C8B-8F5AC9E4CFFF}"/>
              </a:ext>
            </a:extLst>
          </p:cNvPr>
          <p:cNvSpPr txBox="1"/>
          <p:nvPr/>
        </p:nvSpPr>
        <p:spPr>
          <a:xfrm>
            <a:off x="6866776" y="4308826"/>
            <a:ext cx="2760970" cy="381753"/>
          </a:xfrm>
          <a:prstGeom prst="rect">
            <a:avLst/>
          </a:prstGeom>
          <a:noFill/>
          <a:ln>
            <a:noFill/>
          </a:ln>
        </p:spPr>
        <p:txBody>
          <a:bodyPr wrap="square" lIns="48386" tIns="24193" rIns="48386" bIns="24193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1219206">
              <a:lnSpc>
                <a:spcPct val="150000"/>
              </a:lnSpc>
            </a:pPr>
            <a:r>
              <a:rPr lang="zh-CN" altLang="en-US" sz="169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整型编码</a:t>
            </a:r>
            <a:endParaRPr lang="en-US" altLang="zh-CN" sz="169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itchFamily="34" charset="0"/>
              <a:ea typeface="微软雅黑" pitchFamily="34" charset="-122"/>
            </a:endParaRPr>
          </a:p>
          <a:p>
            <a:pPr defTabSz="1219206">
              <a:lnSpc>
                <a:spcPct val="150000"/>
              </a:lnSpc>
            </a:pPr>
            <a:r>
              <a:rPr lang="zh-CN" altLang="en-US" sz="169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计算长度</a:t>
            </a:r>
            <a:endParaRPr lang="en-US" altLang="zh-CN" sz="169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itchFamily="34" charset="0"/>
              <a:ea typeface="微软雅黑" pitchFamily="34" charset="-122"/>
            </a:endParaRPr>
          </a:p>
          <a:p>
            <a:pPr defTabSz="1219206">
              <a:lnSpc>
                <a:spcPct val="150000"/>
              </a:lnSpc>
            </a:pPr>
            <a:r>
              <a:rPr lang="zh-CN" altLang="en-US" sz="1693" dirty="0">
                <a:ln w="6350">
                  <a:noFill/>
                </a:ln>
                <a:solidFill>
                  <a:srgbClr val="FFFFFF">
                    <a:lumMod val="50000"/>
                  </a:srgbClr>
                </a:solidFill>
                <a:latin typeface="Impact" pitchFamily="34" charset="0"/>
                <a:ea typeface="微软雅黑" pitchFamily="34" charset="-122"/>
              </a:rPr>
              <a:t>写入方式</a:t>
            </a:r>
            <a:endParaRPr lang="en-US" altLang="zh-CN" sz="169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itchFamily="34" charset="0"/>
              <a:ea typeface="微软雅黑" pitchFamily="34" charset="-122"/>
            </a:endParaRPr>
          </a:p>
          <a:p>
            <a:pPr defTabSz="1219206">
              <a:lnSpc>
                <a:spcPct val="150000"/>
              </a:lnSpc>
            </a:pPr>
            <a:endParaRPr lang="en-US" altLang="zh-CN" sz="169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itchFamily="34" charset="0"/>
              <a:ea typeface="微软雅黑" pitchFamily="34" charset="-122"/>
            </a:endParaRPr>
          </a:p>
        </p:txBody>
      </p:sp>
      <p:sp>
        <p:nvSpPr>
          <p:cNvPr id="45" name="isľíḑè">
            <a:extLst>
              <a:ext uri="{FF2B5EF4-FFF2-40B4-BE49-F238E27FC236}">
                <a16:creationId xmlns:a16="http://schemas.microsoft.com/office/drawing/2014/main" xmlns="" id="{D4AEDC30-1F36-4598-8C8B-8F5AC9E4CFFF}"/>
              </a:ext>
            </a:extLst>
          </p:cNvPr>
          <p:cNvSpPr txBox="1"/>
          <p:nvPr/>
        </p:nvSpPr>
        <p:spPr>
          <a:xfrm>
            <a:off x="9905897" y="4034270"/>
            <a:ext cx="2760970" cy="381753"/>
          </a:xfrm>
          <a:prstGeom prst="rect">
            <a:avLst/>
          </a:prstGeom>
          <a:noFill/>
          <a:ln>
            <a:noFill/>
          </a:ln>
        </p:spPr>
        <p:txBody>
          <a:bodyPr wrap="square" lIns="48386" tIns="24193" rIns="48386" bIns="24193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defTabSz="1219206">
              <a:lnSpc>
                <a:spcPct val="150000"/>
              </a:lnSpc>
            </a:pPr>
            <a:endParaRPr lang="en-US" altLang="zh-CN" sz="1693" dirty="0">
              <a:ln w="6350">
                <a:noFill/>
              </a:ln>
              <a:solidFill>
                <a:srgbClr val="FFFFFF">
                  <a:lumMod val="50000"/>
                </a:srgbClr>
              </a:solidFill>
              <a:latin typeface="Impact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50729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-(-#ppt_w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8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-#ppt_h/2*cos(ppt_r/180*pi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9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-(-#ppt_h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7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-(-#ppt_w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969750" y="1339866"/>
            <a:ext cx="2255725" cy="22652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1475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858635" y="2462172"/>
            <a:ext cx="2477963" cy="1254063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266746" y="2379623"/>
            <a:ext cx="139693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787200" y="2379623"/>
            <a:ext cx="138106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5362487" y="1633700"/>
            <a:ext cx="1467068" cy="163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2" dirty="0" smtClean="0">
                <a:solidFill>
                  <a:srgbClr val="F8F8F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01</a:t>
            </a:r>
            <a:endParaRPr lang="zh-CN" altLang="en-US" sz="10002" dirty="0">
              <a:solidFill>
                <a:srgbClr val="F8F8F8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126500" y="4143123"/>
            <a:ext cx="9672127" cy="5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175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上一节课回顾</a:t>
            </a:r>
            <a:endParaRPr lang="zh-CN" altLang="en-US" sz="1905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001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金九银十面试题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881203" y="1500239"/>
            <a:ext cx="3381284" cy="708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 smtClean="0"/>
              <a:t> </a:t>
            </a:r>
            <a:r>
              <a:rPr lang="en-US" altLang="zh-CN" sz="1270" dirty="0" smtClean="0"/>
              <a:t>1</a:t>
            </a:r>
            <a:r>
              <a:rPr lang="zh-CN" altLang="en-US" sz="1270" dirty="0"/>
              <a:t>内存角度讲</a:t>
            </a:r>
            <a:r>
              <a:rPr lang="en-US" altLang="zh-CN" sz="1270" dirty="0"/>
              <a:t>java</a:t>
            </a:r>
            <a:r>
              <a:rPr lang="zh-CN" altLang="en-US" sz="1270" dirty="0"/>
              <a:t>设计中为什么要设计</a:t>
            </a:r>
            <a:r>
              <a:rPr lang="en-US" altLang="zh-CN" sz="1270" dirty="0"/>
              <a:t>class</a:t>
            </a:r>
            <a:r>
              <a:rPr lang="zh-CN" altLang="en-US" sz="1270" dirty="0"/>
              <a:t>与</a:t>
            </a:r>
            <a:r>
              <a:rPr lang="en-US" altLang="zh-CN" sz="1270" dirty="0" smtClean="0"/>
              <a:t>object</a:t>
            </a:r>
            <a:endParaRPr lang="zh-CN" altLang="en-US" sz="1270" dirty="0"/>
          </a:p>
        </p:txBody>
      </p:sp>
      <p:sp>
        <p:nvSpPr>
          <p:cNvPr id="8" name="矩形 7"/>
          <p:cNvSpPr/>
          <p:nvPr/>
        </p:nvSpPr>
        <p:spPr>
          <a:xfrm>
            <a:off x="871662" y="3405188"/>
            <a:ext cx="3389485" cy="7086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/>
              <a:t>   </a:t>
            </a:r>
            <a:r>
              <a:rPr lang="en-US" altLang="zh-CN" sz="1270" dirty="0" smtClean="0"/>
              <a:t>4  </a:t>
            </a:r>
            <a:r>
              <a:rPr lang="en-US" altLang="zh-CN" sz="1270" dirty="0" smtClean="0"/>
              <a:t>class</a:t>
            </a:r>
            <a:r>
              <a:rPr lang="zh-CN" altLang="en-US" sz="1270" dirty="0" smtClean="0"/>
              <a:t>类加载机制能讲一讲吗</a:t>
            </a:r>
            <a:endParaRPr lang="zh-CN" altLang="en-US" sz="1270" dirty="0"/>
          </a:p>
        </p:txBody>
      </p:sp>
      <p:sp>
        <p:nvSpPr>
          <p:cNvPr id="9" name="矩形 8"/>
          <p:cNvSpPr/>
          <p:nvPr/>
        </p:nvSpPr>
        <p:spPr>
          <a:xfrm>
            <a:off x="871662" y="4049554"/>
            <a:ext cx="3381284" cy="708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/>
              <a:t>    5  </a:t>
            </a:r>
            <a:r>
              <a:rPr lang="en-US" altLang="zh-CN" sz="1270" dirty="0" err="1" smtClean="0"/>
              <a:t>odex</a:t>
            </a:r>
            <a:r>
              <a:rPr lang="zh-CN" altLang="en-US" sz="1270" dirty="0" smtClean="0"/>
              <a:t>缓存的是什么</a:t>
            </a:r>
            <a:endParaRPr lang="zh-CN" altLang="en-US" sz="1270" dirty="0"/>
          </a:p>
        </p:txBody>
      </p:sp>
      <p:sp>
        <p:nvSpPr>
          <p:cNvPr id="10" name="矩形 9"/>
          <p:cNvSpPr/>
          <p:nvPr/>
        </p:nvSpPr>
        <p:spPr>
          <a:xfrm>
            <a:off x="871662" y="4751421"/>
            <a:ext cx="3381284" cy="7086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 smtClean="0"/>
              <a:t>   </a:t>
            </a:r>
            <a:r>
              <a:rPr lang="en-US" altLang="zh-CN" sz="1270" dirty="0" smtClean="0"/>
              <a:t>6</a:t>
            </a:r>
            <a:r>
              <a:rPr lang="en-US" altLang="zh-CN" sz="1270" dirty="0" smtClean="0"/>
              <a:t> </a:t>
            </a:r>
            <a:r>
              <a:rPr lang="en-US" altLang="zh-CN" sz="1270" dirty="0" err="1" smtClean="0"/>
              <a:t>klass</a:t>
            </a:r>
            <a:r>
              <a:rPr lang="zh-CN" altLang="en-US" sz="1270" dirty="0"/>
              <a:t>是</a:t>
            </a:r>
            <a:r>
              <a:rPr lang="zh-CN" altLang="en-US" sz="1270" dirty="0" smtClean="0"/>
              <a:t>如何加载成为一个</a:t>
            </a:r>
            <a:r>
              <a:rPr lang="en-US" altLang="zh-CN" sz="1270" dirty="0" smtClean="0"/>
              <a:t>class</a:t>
            </a:r>
            <a:endParaRPr lang="zh-CN" altLang="en-US" sz="1270" dirty="0"/>
          </a:p>
        </p:txBody>
      </p:sp>
      <p:sp>
        <p:nvSpPr>
          <p:cNvPr id="11" name="矩形 10"/>
          <p:cNvSpPr/>
          <p:nvPr/>
        </p:nvSpPr>
        <p:spPr>
          <a:xfrm>
            <a:off x="5405456" y="1494790"/>
            <a:ext cx="3381284" cy="708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/>
              <a:t> 7   </a:t>
            </a:r>
            <a:r>
              <a:rPr lang="en-US" altLang="zh-CN" sz="1270" dirty="0" err="1" smtClean="0"/>
              <a:t>sophix</a:t>
            </a:r>
            <a:r>
              <a:rPr lang="zh-CN" altLang="en-US" sz="1270" dirty="0" smtClean="0"/>
              <a:t>如何做到底层的切换</a:t>
            </a:r>
            <a:endParaRPr lang="zh-CN" altLang="en-US" sz="1270" dirty="0"/>
          </a:p>
        </p:txBody>
      </p:sp>
      <p:sp>
        <p:nvSpPr>
          <p:cNvPr id="12" name="矩形 11"/>
          <p:cNvSpPr/>
          <p:nvPr/>
        </p:nvSpPr>
        <p:spPr>
          <a:xfrm>
            <a:off x="5405456" y="2144605"/>
            <a:ext cx="3381284" cy="7086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 smtClean="0"/>
              <a:t>8  </a:t>
            </a:r>
            <a:r>
              <a:rPr lang="en-US" altLang="zh-CN" sz="1270" dirty="0" smtClean="0"/>
              <a:t>Android</a:t>
            </a:r>
            <a:r>
              <a:rPr lang="zh-CN" altLang="en-US" sz="1270" dirty="0"/>
              <a:t>虚拟机与</a:t>
            </a:r>
            <a:r>
              <a:rPr lang="en-US" altLang="zh-CN" sz="1270" dirty="0"/>
              <a:t>JVM</a:t>
            </a:r>
            <a:r>
              <a:rPr lang="zh-CN" altLang="en-US" sz="1270" dirty="0"/>
              <a:t>区别是什么</a:t>
            </a:r>
            <a:r>
              <a:rPr lang="en-US" altLang="zh-CN" sz="1270" dirty="0"/>
              <a:t/>
            </a:r>
            <a:br>
              <a:rPr lang="en-US" altLang="zh-CN" sz="1270" dirty="0"/>
            </a:br>
            <a:r>
              <a:rPr lang="en-US" altLang="zh-CN" sz="1270" dirty="0"/>
              <a:t>     </a:t>
            </a:r>
            <a:r>
              <a:rPr lang="en-US" altLang="zh-CN" sz="1270" dirty="0" err="1"/>
              <a:t>dex</a:t>
            </a:r>
            <a:r>
              <a:rPr lang="zh-CN" altLang="en-US" sz="1270" dirty="0"/>
              <a:t>与</a:t>
            </a:r>
            <a:r>
              <a:rPr lang="en-US" altLang="zh-CN" sz="1270" dirty="0"/>
              <a:t>class</a:t>
            </a:r>
            <a:r>
              <a:rPr lang="zh-CN" altLang="en-US" sz="1270" dirty="0"/>
              <a:t>的区别是什么</a:t>
            </a:r>
            <a:endParaRPr lang="zh-CN" altLang="en-US" sz="1270" dirty="0"/>
          </a:p>
        </p:txBody>
      </p:sp>
      <p:sp>
        <p:nvSpPr>
          <p:cNvPr id="13" name="矩形 12"/>
          <p:cNvSpPr/>
          <p:nvPr/>
        </p:nvSpPr>
        <p:spPr>
          <a:xfrm>
            <a:off x="5405456" y="2788971"/>
            <a:ext cx="3381284" cy="708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/>
              <a:t>  </a:t>
            </a:r>
            <a:r>
              <a:rPr lang="en-US" altLang="zh-CN" sz="1270" dirty="0" smtClean="0"/>
              <a:t>9</a:t>
            </a:r>
            <a:r>
              <a:rPr lang="zh-CN" altLang="en-US" sz="1270" dirty="0"/>
              <a:t>为什么</a:t>
            </a:r>
            <a:r>
              <a:rPr lang="en-US" altLang="zh-CN" sz="1270" dirty="0"/>
              <a:t>java</a:t>
            </a:r>
            <a:r>
              <a:rPr lang="zh-CN" altLang="en-US" sz="1270" dirty="0"/>
              <a:t>天生比较适合高并发，而</a:t>
            </a:r>
            <a:r>
              <a:rPr lang="en-US" altLang="zh-CN" sz="1270" dirty="0" err="1"/>
              <a:t>pyton</a:t>
            </a:r>
            <a:r>
              <a:rPr lang="zh-CN" altLang="en-US" sz="1270" dirty="0"/>
              <a:t>与</a:t>
            </a:r>
            <a:r>
              <a:rPr lang="en-US" altLang="zh-CN" sz="1270" dirty="0"/>
              <a:t>node</a:t>
            </a:r>
            <a:r>
              <a:rPr lang="zh-CN" altLang="en-US" sz="1270" dirty="0"/>
              <a:t>不是</a:t>
            </a:r>
            <a:endParaRPr lang="zh-CN" altLang="en-US" sz="1270" dirty="0"/>
          </a:p>
        </p:txBody>
      </p:sp>
      <p:sp>
        <p:nvSpPr>
          <p:cNvPr id="14" name="矩形 13"/>
          <p:cNvSpPr/>
          <p:nvPr/>
        </p:nvSpPr>
        <p:spPr>
          <a:xfrm>
            <a:off x="5405456" y="3490839"/>
            <a:ext cx="3381284" cy="7086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/>
              <a:t>   10  </a:t>
            </a:r>
            <a:r>
              <a:rPr lang="zh-CN" altLang="en-US" sz="1270" dirty="0" smtClean="0"/>
              <a:t>方发表是用来干什么的</a:t>
            </a:r>
            <a:endParaRPr lang="zh-CN" altLang="en-US" sz="1270" dirty="0"/>
          </a:p>
        </p:txBody>
      </p:sp>
      <p:sp>
        <p:nvSpPr>
          <p:cNvPr id="17" name="矩形 16"/>
          <p:cNvSpPr/>
          <p:nvPr/>
        </p:nvSpPr>
        <p:spPr>
          <a:xfrm>
            <a:off x="879863" y="2127806"/>
            <a:ext cx="3381284" cy="7086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/>
              <a:t>  </a:t>
            </a:r>
            <a:r>
              <a:rPr lang="en-US" altLang="zh-CN" sz="1270" dirty="0"/>
              <a:t>2  java</a:t>
            </a:r>
            <a:r>
              <a:rPr lang="zh-CN" altLang="en-US" sz="1270" dirty="0" smtClean="0"/>
              <a:t>内存</a:t>
            </a:r>
            <a:r>
              <a:rPr lang="zh-CN" altLang="en-US" sz="1270" dirty="0"/>
              <a:t>分为哪些部分，</a:t>
            </a:r>
            <a:r>
              <a:rPr lang="zh-CN" altLang="en-US" sz="1270" dirty="0" smtClean="0"/>
              <a:t>为什么</a:t>
            </a:r>
            <a:r>
              <a:rPr lang="en-US" altLang="zh-CN" sz="1270" dirty="0" smtClean="0"/>
              <a:t>java</a:t>
            </a:r>
            <a:r>
              <a:rPr lang="zh-CN" altLang="en-US" sz="1270" dirty="0" smtClean="0"/>
              <a:t>有</a:t>
            </a:r>
            <a:r>
              <a:rPr lang="zh-CN" altLang="en-US" sz="1270" dirty="0"/>
              <a:t>方法</a:t>
            </a:r>
            <a:r>
              <a:rPr lang="zh-CN" altLang="en-US" sz="1270" dirty="0" smtClean="0"/>
              <a:t>区</a:t>
            </a:r>
            <a:endParaRPr lang="zh-CN" altLang="en-US" sz="1270" dirty="0"/>
          </a:p>
        </p:txBody>
      </p:sp>
      <p:sp>
        <p:nvSpPr>
          <p:cNvPr id="18" name="矩形 17"/>
          <p:cNvSpPr/>
          <p:nvPr/>
        </p:nvSpPr>
        <p:spPr>
          <a:xfrm>
            <a:off x="879863" y="2772172"/>
            <a:ext cx="3381284" cy="708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 smtClean="0"/>
              <a:t>   </a:t>
            </a:r>
            <a:r>
              <a:rPr lang="en-US" altLang="zh-CN" sz="1270" dirty="0" smtClean="0"/>
              <a:t>3 </a:t>
            </a:r>
            <a:r>
              <a:rPr lang="zh-CN" altLang="en-US" sz="1270" dirty="0" smtClean="0"/>
              <a:t>什么</a:t>
            </a:r>
            <a:r>
              <a:rPr lang="zh-CN" altLang="en-US" sz="1270" dirty="0"/>
              <a:t>情况下会主动加载</a:t>
            </a:r>
            <a:r>
              <a:rPr lang="en-US" altLang="zh-CN" sz="1270" dirty="0"/>
              <a:t>class</a:t>
            </a:r>
            <a:r>
              <a:rPr lang="zh-CN" altLang="en-US" sz="1270" dirty="0"/>
              <a:t>到内存</a:t>
            </a:r>
            <a:r>
              <a:rPr lang="zh-CN" altLang="en-US" sz="1270" dirty="0" smtClean="0"/>
              <a:t>中</a:t>
            </a:r>
            <a:endParaRPr lang="zh-CN" altLang="en-US" sz="1270" dirty="0"/>
          </a:p>
        </p:txBody>
      </p:sp>
      <p:sp>
        <p:nvSpPr>
          <p:cNvPr id="15" name="矩形 14"/>
          <p:cNvSpPr/>
          <p:nvPr/>
        </p:nvSpPr>
        <p:spPr>
          <a:xfrm>
            <a:off x="5401435" y="4199491"/>
            <a:ext cx="3381284" cy="7086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/>
              <a:t> 11  </a:t>
            </a:r>
            <a:r>
              <a:rPr lang="en-US" altLang="zh-CN" sz="1270" dirty="0" err="1" smtClean="0"/>
              <a:t>ArtMethod</a:t>
            </a:r>
            <a:r>
              <a:rPr lang="zh-CN" altLang="en-US" sz="1270" dirty="0" smtClean="0"/>
              <a:t>在反射中起的作用</a:t>
            </a:r>
            <a:endParaRPr lang="zh-CN" altLang="en-US" sz="1270" dirty="0"/>
          </a:p>
        </p:txBody>
      </p:sp>
      <p:sp>
        <p:nvSpPr>
          <p:cNvPr id="16" name="矩形 15"/>
          <p:cNvSpPr/>
          <p:nvPr/>
        </p:nvSpPr>
        <p:spPr>
          <a:xfrm>
            <a:off x="5397415" y="4888334"/>
            <a:ext cx="3381284" cy="70865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70" dirty="0"/>
              <a:t>   12  </a:t>
            </a:r>
            <a:r>
              <a:rPr lang="zh-CN" altLang="en-US" sz="1270" dirty="0" smtClean="0"/>
              <a:t>项目中用到了反射 那反射该如何优化</a:t>
            </a:r>
            <a:endParaRPr lang="zh-CN" altLang="en-US" sz="1270" dirty="0"/>
          </a:p>
        </p:txBody>
      </p:sp>
    </p:spTree>
    <p:extLst>
      <p:ext uri="{BB962C8B-B14F-4D97-AF65-F5344CB8AC3E}">
        <p14:creationId xmlns:p14="http://schemas.microsoft.com/office/powerpoint/2010/main" val="858473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381552" y="292754"/>
            <a:ext cx="11428897" cy="582534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什么是底层</a:t>
            </a:r>
            <a:endParaRPr lang="zh-CN" altLang="en-US" sz="3493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5956" y="1335087"/>
            <a:ext cx="3071730" cy="3556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82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底层概念</a:t>
            </a:r>
            <a:endParaRPr lang="en-US" altLang="zh-CN" sz="1482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956" y="1690734"/>
            <a:ext cx="8887371" cy="433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Framework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层 如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AMS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PMS</a:t>
            </a:r>
          </a:p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endParaRPr lang="en-US" altLang="zh-CN" sz="1905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Android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系统内核层，如执行引擎，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class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类加载，方法执行</a:t>
            </a:r>
            <a:endParaRPr lang="en-US" altLang="zh-CN" sz="1905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endParaRPr lang="en-US" altLang="zh-CN" sz="1905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驱动层，如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Binder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905" dirty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zygote</a:t>
            </a:r>
            <a:endParaRPr lang="en-US" altLang="zh-CN" sz="1905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just">
              <a:lnSpc>
                <a:spcPct val="150000"/>
              </a:lnSpc>
            </a:pPr>
            <a:endParaRPr lang="en-US" altLang="zh-CN" sz="1905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4787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Android Framework</a:t>
            </a:r>
            <a:endParaRPr lang="zh-CN" altLang="en-US" sz="3493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1026" name="Picture 2" descr="https://img-blog.csdn.net/2018031221044444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39875"/>
            <a:ext cx="7733684" cy="5598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27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/>
          <p:cNvSpPr>
            <a:spLocks noGrp="1"/>
          </p:cNvSpPr>
          <p:nvPr/>
        </p:nvSpPr>
        <p:spPr>
          <a:xfrm>
            <a:off x="381552" y="292754"/>
            <a:ext cx="11428897" cy="582534"/>
          </a:xfrm>
          <a:prstGeom prst="rect">
            <a:avLst/>
          </a:prstGeom>
        </p:spPr>
        <p:txBody>
          <a:bodyPr vert="horz" lIns="64509" tIns="32255" rIns="64509" bIns="32255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3493" dirty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为什么</a:t>
            </a:r>
            <a:r>
              <a:rPr lang="zh-CN" altLang="en-US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需要</a:t>
            </a:r>
            <a:r>
              <a:rPr lang="en-US" altLang="zh-CN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Android</a:t>
            </a:r>
            <a:r>
              <a:rPr lang="zh-CN" altLang="en-US" sz="3493" dirty="0" smtClean="0">
                <a:solidFill>
                  <a:srgbClr val="1577BA"/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内核</a:t>
            </a:r>
            <a:endParaRPr lang="zh-CN" altLang="en-US" sz="3493" dirty="0">
              <a:solidFill>
                <a:srgbClr val="1577BA"/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85956" y="1335087"/>
            <a:ext cx="3071730" cy="35564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82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学习底层</a:t>
            </a:r>
            <a:r>
              <a:rPr lang="zh-CN" altLang="en-US" sz="1482" dirty="0" smtClean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技术的</a:t>
            </a:r>
            <a:r>
              <a:rPr lang="zh-CN" altLang="en-US" sz="1482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五大理由</a:t>
            </a:r>
            <a:endParaRPr lang="en-US" altLang="zh-CN" sz="1482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85956" y="1690734"/>
            <a:ext cx="8887371" cy="433177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内核是对我们现有的知识一个巩固的机会，能够让我们深刻认识到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Android</a:t>
            </a:r>
            <a:endParaRPr lang="en-US" altLang="zh-CN" sz="1905" dirty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应用执行的原理和原因</a:t>
            </a:r>
            <a:endParaRPr lang="en-US" altLang="zh-CN" sz="1905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Google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写的代码很具有颠覆性，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不学习他一辈子只能在应用层之上</a:t>
            </a:r>
            <a:endParaRPr lang="en-US" altLang="zh-CN" sz="1905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系统源码很多决定了我们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App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代码的走向，理解系统源码有助于加深自己的事业</a:t>
            </a:r>
            <a:endParaRPr lang="en-US" altLang="zh-CN" sz="1905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一些开创性的技术 都是深研底层技术创造出来的，大的来说 如鸿蒙系统，小的来说  </a:t>
            </a:r>
            <a:r>
              <a:rPr lang="en-US" altLang="zh-CN" sz="1905" dirty="0" err="1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sophix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tinker 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，换肤，分身</a:t>
            </a:r>
            <a:endParaRPr lang="en-US" altLang="zh-CN" sz="1905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面试喜欢问，如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framework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android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系统底层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如 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binder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zygote</a:t>
            </a:r>
            <a:r>
              <a:rPr lang="zh-CN" altLang="en-US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905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dex</a:t>
            </a:r>
            <a:r>
              <a:rPr lang="en-US" altLang="zh-CN" sz="1905" dirty="0" smtClean="0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)</a:t>
            </a:r>
          </a:p>
          <a:p>
            <a:pPr marL="393169" indent="-393169" algn="just">
              <a:lnSpc>
                <a:spcPct val="150000"/>
              </a:lnSpc>
              <a:buFont typeface="+mj-lt"/>
              <a:buAutoNum type="arabicPeriod"/>
            </a:pPr>
            <a:endParaRPr lang="en-US" altLang="zh-CN" sz="1905" dirty="0" smtClean="0">
              <a:solidFill>
                <a:schemeClr val="tx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892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969750" y="1339866"/>
            <a:ext cx="2255725" cy="22652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1475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858635" y="2462172"/>
            <a:ext cx="2477963" cy="1254063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266746" y="2379623"/>
            <a:ext cx="139693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787200" y="2379623"/>
            <a:ext cx="138106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5362487" y="1633700"/>
            <a:ext cx="1467068" cy="163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2" dirty="0" smtClean="0">
                <a:solidFill>
                  <a:srgbClr val="F8F8F8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02</a:t>
            </a:r>
            <a:endParaRPr lang="zh-CN" altLang="en-US" sz="10002" dirty="0">
              <a:solidFill>
                <a:srgbClr val="F8F8F8"/>
              </a:solidFill>
              <a:latin typeface="仿宋" panose="02010609060101010101" pitchFamily="49" charset="-122"/>
              <a:ea typeface="仿宋" panose="02010609060101010101" pitchFamily="49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126500" y="4143123"/>
            <a:ext cx="967212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系统内核层关于内存详解</a:t>
            </a:r>
            <a:endParaRPr lang="zh-CN" altLang="en-US" sz="1905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73544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5725" y="213002"/>
            <a:ext cx="11429509" cy="582566"/>
          </a:xfrm>
          <a:prstGeom prst="rect">
            <a:avLst/>
          </a:prstGeom>
        </p:spPr>
        <p:txBody>
          <a:bodyPr vert="horz" lIns="64513" tIns="32257" rIns="64513" bIns="32257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用户点击应用图标</a:t>
            </a:r>
            <a:endParaRPr lang="zh-CN" dirty="0" smtClean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5374" y="2185149"/>
            <a:ext cx="1198777" cy="1052187"/>
          </a:xfrm>
          <a:prstGeom prst="rect">
            <a:avLst/>
          </a:prstGeom>
        </p:spPr>
      </p:pic>
      <p:cxnSp>
        <p:nvCxnSpPr>
          <p:cNvPr id="6" name="直接箭头连接符 5"/>
          <p:cNvCxnSpPr>
            <a:stCxn id="3" idx="3"/>
          </p:cNvCxnSpPr>
          <p:nvPr/>
        </p:nvCxnSpPr>
        <p:spPr>
          <a:xfrm>
            <a:off x="4994151" y="2711243"/>
            <a:ext cx="1945129" cy="14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077" y="1675650"/>
            <a:ext cx="2009149" cy="2218913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7020560" y="2309263"/>
            <a:ext cx="3159760" cy="803958"/>
          </a:xfrm>
          <a:prstGeom prst="roundRect">
            <a:avLst>
              <a:gd name="adj" fmla="val 480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ActivityThread</a:t>
            </a:r>
            <a:endParaRPr lang="zh-CN" altLang="en-US" sz="1200" dirty="0">
              <a:solidFill>
                <a:schemeClr val="tx1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cxnSp>
        <p:nvCxnSpPr>
          <p:cNvPr id="12" name="直接箭头连接符 11"/>
          <p:cNvCxnSpPr>
            <a:endCxn id="3" idx="1"/>
          </p:cNvCxnSpPr>
          <p:nvPr/>
        </p:nvCxnSpPr>
        <p:spPr>
          <a:xfrm>
            <a:off x="1971040" y="2711242"/>
            <a:ext cx="182433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2"/>
          </p:cNvCxnSpPr>
          <p:nvPr/>
        </p:nvCxnSpPr>
        <p:spPr>
          <a:xfrm>
            <a:off x="8600440" y="3113221"/>
            <a:ext cx="0" cy="1452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7"/>
          <p:cNvSpPr txBox="1">
            <a:spLocks noChangeArrowheads="1"/>
          </p:cNvSpPr>
          <p:nvPr/>
        </p:nvSpPr>
        <p:spPr bwMode="auto">
          <a:xfrm>
            <a:off x="8600440" y="4165600"/>
            <a:ext cx="1146627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Main</a:t>
            </a:r>
            <a:r>
              <a:rPr lang="zh-CN" altLang="en-US" sz="14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函数</a:t>
            </a:r>
            <a:endParaRPr lang="zh-CN" altLang="en-US" sz="1050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6263651" y="4612313"/>
            <a:ext cx="4673578" cy="1513840"/>
          </a:xfrm>
          <a:prstGeom prst="roundRect">
            <a:avLst>
              <a:gd name="adj" fmla="val 3244"/>
            </a:avLst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App</a:t>
            </a:r>
            <a:r>
              <a:rPr lang="zh-CN" altLang="en-US" dirty="0" smtClean="0"/>
              <a:t>进程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458426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9902132" y="6226180"/>
            <a:ext cx="2288888" cy="631268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3" rIns="91425" bIns="45713" numCol="1" anchor="t" anchorCtr="0" compatLnSpc="1"/>
          <a:lstStyle/>
          <a:p>
            <a:endParaRPr lang="zh-CN" altLang="en-US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326" y="6226180"/>
            <a:ext cx="2288888" cy="631268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3" rIns="91425" bIns="45713" numCol="1" anchor="t" anchorCtr="0" compatLnSpc="1"/>
          <a:lstStyle/>
          <a:p>
            <a:endParaRPr lang="zh-CN" altLang="en-US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259" y="6226180"/>
            <a:ext cx="2261477" cy="631268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3" rIns="91425" bIns="45713" numCol="1" anchor="t" anchorCtr="0" compatLnSpc="1"/>
          <a:lstStyle/>
          <a:p>
            <a:endParaRPr lang="zh-CN" altLang="en-US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785" y="6226180"/>
            <a:ext cx="2288888" cy="631268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3" rIns="91425" bIns="45713" numCol="1" anchor="t" anchorCtr="0" compatLnSpc="1"/>
          <a:lstStyle/>
          <a:p>
            <a:endParaRPr lang="zh-CN" altLang="en-US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980" y="6226180"/>
            <a:ext cx="2288888" cy="63126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3" rIns="91425" bIns="45713" numCol="1" anchor="t" anchorCtr="0" compatLnSpc="1"/>
          <a:lstStyle/>
          <a:p>
            <a:endParaRPr lang="zh-CN" altLang="en-US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9902214" y="5870183"/>
            <a:ext cx="2096433" cy="2954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11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16406" y="235682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145424" y="2428356"/>
            <a:ext cx="10577250" cy="25688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1.class</a:t>
            </a:r>
            <a:r>
              <a:rPr lang="zh-CN" altLang="en-US" sz="1600" dirty="0"/>
              <a:t>字节码加载过程原理</a:t>
            </a:r>
            <a:r>
              <a:rPr lang="zh-CN" altLang="en-US" sz="1600" dirty="0" smtClean="0"/>
              <a:t>详</a:t>
            </a:r>
            <a:endParaRPr lang="en-US" altLang="zh-CN" sz="1600" dirty="0" smtClean="0"/>
          </a:p>
          <a:p>
            <a:endParaRPr lang="zh-CN" altLang="en-US" sz="1600" dirty="0"/>
          </a:p>
          <a:p>
            <a:r>
              <a:rPr lang="en-US" altLang="zh-CN" sz="1600" dirty="0"/>
              <a:t>2.klass</a:t>
            </a:r>
            <a:r>
              <a:rPr lang="zh-CN" altLang="en-US" sz="1600" dirty="0"/>
              <a:t>与</a:t>
            </a:r>
            <a:r>
              <a:rPr lang="en-US" altLang="zh-CN" sz="1600" dirty="0"/>
              <a:t>class</a:t>
            </a:r>
            <a:r>
              <a:rPr lang="zh-CN" altLang="en-US" sz="1600" dirty="0"/>
              <a:t>对应的</a:t>
            </a:r>
            <a:r>
              <a:rPr lang="zh-CN" altLang="en-US" sz="1600" dirty="0" smtClean="0"/>
              <a:t>机制</a:t>
            </a:r>
            <a:r>
              <a:rPr lang="zh-CN" altLang="en-US" sz="1600" dirty="0"/>
              <a:t/>
            </a:r>
            <a:br>
              <a:rPr lang="zh-CN" altLang="en-US" sz="1600" dirty="0"/>
            </a:br>
            <a:endParaRPr lang="zh-CN" altLang="en-US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函数表加载与</a:t>
            </a:r>
            <a:r>
              <a:rPr lang="zh-CN" altLang="en-US" sz="1600" dirty="0" smtClean="0"/>
              <a:t>替换</a:t>
            </a:r>
            <a:endParaRPr lang="zh-CN" altLang="en-US" sz="1600" dirty="0"/>
          </a:p>
          <a:p>
            <a:r>
              <a:rPr lang="zh-CN" altLang="en-US" sz="1600" dirty="0"/>
              <a:t/>
            </a:r>
            <a:br>
              <a:rPr lang="zh-CN" altLang="en-US" sz="1600" dirty="0"/>
            </a:br>
            <a:r>
              <a:rPr lang="en-US" altLang="zh-CN" sz="1600" dirty="0"/>
              <a:t>4.</a:t>
            </a:r>
            <a:r>
              <a:rPr lang="zh-CN" altLang="en-US" sz="1600" dirty="0"/>
              <a:t>手写报错的方法实时修复成正确的 </a:t>
            </a:r>
          </a:p>
          <a:p>
            <a:r>
              <a:rPr lang="zh-CN" altLang="en-US" sz="1600" dirty="0"/>
              <a:t/>
            </a:r>
            <a:br>
              <a:rPr lang="zh-CN" altLang="en-US" sz="1600" dirty="0"/>
            </a:br>
            <a:endParaRPr lang="en-US" altLang="zh-CN" sz="1693" b="1" dirty="0"/>
          </a:p>
          <a:p>
            <a:r>
              <a:rPr lang="en-US" altLang="zh-CN" sz="1600" b="1" dirty="0"/>
              <a:t>20:05</a:t>
            </a:r>
            <a:r>
              <a:rPr lang="zh-CN" altLang="en-US" sz="1600" b="1" dirty="0"/>
              <a:t>准时直播分享干货</a:t>
            </a:r>
            <a:endParaRPr lang="zh-CN" altLang="en-US" sz="1400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0784" y="6225996"/>
            <a:ext cx="2288888" cy="631268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25" tIns="45713" rIns="91425" bIns="45713" numCol="1" anchor="t" anchorCtr="0" compatLnSpc="1"/>
          <a:lstStyle/>
          <a:p>
            <a:endParaRPr lang="zh-CN" altLang="en-US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145424" y="1371882"/>
            <a:ext cx="97365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/>
              <a:t>阿里</a:t>
            </a:r>
            <a:r>
              <a:rPr lang="en-US" altLang="zh-CN" sz="3200" b="1" dirty="0" err="1"/>
              <a:t>Sophix</a:t>
            </a:r>
            <a:r>
              <a:rPr lang="zh-CN" altLang="en-US" sz="3200" b="1" dirty="0"/>
              <a:t>热修复技术原理，从零手写</a:t>
            </a:r>
            <a:r>
              <a:rPr lang="en-US" altLang="zh-CN" sz="3200" b="1" dirty="0" err="1"/>
              <a:t>Sophix</a:t>
            </a:r>
            <a:endParaRPr lang="zh-CN" altLang="en-US" sz="847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961356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2" dirty="0" smtClean="0"/>
              <a:t>Android</a:t>
            </a:r>
            <a:r>
              <a:rPr lang="zh-CN" altLang="en-US" sz="3492" dirty="0" smtClean="0"/>
              <a:t>内核层 内存分布</a:t>
            </a:r>
            <a:endParaRPr lang="zh-CN" altLang="en-US" sz="3492" dirty="0"/>
          </a:p>
        </p:txBody>
      </p:sp>
      <p:pic>
        <p:nvPicPr>
          <p:cNvPr id="1026" name="Picture 2" descr="https://oscimg.oschina.net/oscnet/b941a038303f37cfceb7d3b4d3f3d34646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8" y="1176071"/>
            <a:ext cx="6664603" cy="52919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8969" y="3119446"/>
            <a:ext cx="4847212" cy="1103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167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各个区域详解</a:t>
            </a:r>
            <a:endParaRPr 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39822" y="1229360"/>
            <a:ext cx="10312400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/>
                </a:solidFill>
                <a:ea typeface="思源黑体 CN Bold" panose="020B0800000000000000"/>
              </a:rPr>
              <a:t>方法区</a:t>
            </a:r>
            <a:r>
              <a:rPr lang="en-US" altLang="zh-CN" dirty="0" smtClean="0">
                <a:solidFill>
                  <a:schemeClr val="accent6"/>
                </a:solidFill>
                <a:ea typeface="思源黑体 CN Bold" panose="020B0800000000000000"/>
              </a:rPr>
              <a:t>:</a:t>
            </a:r>
            <a:r>
              <a:rPr lang="zh-CN" altLang="en-US" dirty="0"/>
              <a:t>方法区存放了类的信息</a:t>
            </a:r>
            <a:r>
              <a:rPr lang="en-US" altLang="zh-CN" dirty="0"/>
              <a:t>(class</a:t>
            </a:r>
            <a:r>
              <a:rPr lang="zh-CN" altLang="en-US" dirty="0"/>
              <a:t>字节码的信息</a:t>
            </a:r>
            <a:r>
              <a:rPr lang="en-US" altLang="zh-CN" dirty="0"/>
              <a:t>)</a:t>
            </a:r>
            <a:r>
              <a:rPr lang="zh-CN" altLang="en-US" dirty="0" smtClean="0"/>
              <a:t>，静态</a:t>
            </a:r>
            <a:r>
              <a:rPr lang="zh-CN" altLang="en-US" dirty="0"/>
              <a:t>变量</a:t>
            </a:r>
            <a:r>
              <a:rPr lang="zh-CN" altLang="en-US" dirty="0" smtClean="0"/>
              <a:t>、全局变量  处理</a:t>
            </a:r>
            <a:r>
              <a:rPr lang="zh-CN" altLang="en-US" dirty="0"/>
              <a:t>逻辑的指令集 </a:t>
            </a:r>
            <a:r>
              <a:rPr lang="zh-CN" altLang="en-US" b="1" dirty="0"/>
              <a:t>方法区的数据主内存</a:t>
            </a:r>
            <a:endParaRPr lang="en-US" altLang="zh-CN" b="1" dirty="0" smtClean="0"/>
          </a:p>
          <a:p>
            <a:endParaRPr lang="en-US" altLang="zh-CN" dirty="0" smtClean="0">
              <a:ea typeface="思源黑体 CN Bold" panose="020B0800000000000000"/>
            </a:endParaRPr>
          </a:p>
          <a:p>
            <a:endParaRPr lang="en-US" altLang="zh-CN" dirty="0">
              <a:ea typeface="思源黑体 CN Bold" panose="020B0800000000000000"/>
            </a:endParaRPr>
          </a:p>
          <a:p>
            <a:r>
              <a:rPr lang="zh-CN" altLang="en-US" b="1" dirty="0">
                <a:solidFill>
                  <a:schemeClr val="accent6"/>
                </a:solidFill>
              </a:rPr>
              <a:t>堆区</a:t>
            </a:r>
            <a:r>
              <a:rPr lang="en-US" altLang="zh-CN" b="1" dirty="0" smtClean="0">
                <a:solidFill>
                  <a:schemeClr val="accent6"/>
                </a:solidFill>
              </a:rPr>
              <a:t>:</a:t>
            </a:r>
            <a:r>
              <a:rPr lang="zh-CN" altLang="en-US" dirty="0"/>
              <a:t>用来存储对象实例，被所有线程共享的一块内存区域，在</a:t>
            </a:r>
            <a:r>
              <a:rPr lang="en-US" altLang="zh-CN" dirty="0"/>
              <a:t>App</a:t>
            </a:r>
            <a:r>
              <a:rPr lang="zh-CN" altLang="en-US" dirty="0"/>
              <a:t>启动时</a:t>
            </a:r>
            <a:r>
              <a:rPr lang="zh-CN" altLang="en-US" dirty="0" smtClean="0"/>
              <a:t>创建</a:t>
            </a:r>
            <a:r>
              <a:rPr lang="en-US" altLang="zh-CN" dirty="0" smtClean="0"/>
              <a:t>,</a:t>
            </a:r>
            <a:r>
              <a:rPr lang="zh-CN" altLang="en-US" dirty="0"/>
              <a:t> </a:t>
            </a:r>
            <a:r>
              <a:rPr lang="zh-CN" altLang="en-US" dirty="0" smtClean="0"/>
              <a:t> </a:t>
            </a:r>
            <a:r>
              <a:rPr lang="zh-CN" altLang="en-US" b="1" dirty="0" smtClean="0"/>
              <a:t>堆</a:t>
            </a:r>
            <a:r>
              <a:rPr lang="zh-CN" altLang="en-US" b="1" dirty="0"/>
              <a:t>区的数据放在</a:t>
            </a:r>
            <a:r>
              <a:rPr lang="zh-CN" altLang="en-US" b="1" dirty="0" smtClean="0"/>
              <a:t>主内存</a:t>
            </a:r>
            <a:r>
              <a:rPr lang="en-US" altLang="zh-CN" b="1" dirty="0" smtClean="0"/>
              <a:t> </a:t>
            </a:r>
          </a:p>
          <a:p>
            <a:endParaRPr lang="en-US" altLang="zh-CN" dirty="0" smtClean="0">
              <a:ea typeface="思源黑体 CN Bold" panose="020B0800000000000000"/>
            </a:endParaRPr>
          </a:p>
          <a:p>
            <a:endParaRPr lang="en-US" altLang="zh-CN" dirty="0">
              <a:ea typeface="思源黑体 CN Bold" panose="020B0800000000000000"/>
            </a:endParaRPr>
          </a:p>
          <a:p>
            <a:r>
              <a:rPr lang="zh-CN" altLang="en-US" b="1" dirty="0">
                <a:solidFill>
                  <a:schemeClr val="accent6"/>
                </a:solidFill>
              </a:rPr>
              <a:t>虚拟机栈区</a:t>
            </a:r>
            <a:r>
              <a:rPr lang="en-US" altLang="zh-CN" b="1" dirty="0" smtClean="0">
                <a:solidFill>
                  <a:schemeClr val="accent6"/>
                </a:solidFill>
              </a:rPr>
              <a:t>:</a:t>
            </a:r>
            <a:r>
              <a:rPr lang="zh-CN" altLang="en-US" dirty="0"/>
              <a:t>存储方法的局部变量，每次开启一个线程都会创建一个虚拟机栈，线程私有，生命周期与线程</a:t>
            </a:r>
            <a:r>
              <a:rPr lang="zh-CN" altLang="en-US" dirty="0" smtClean="0"/>
              <a:t>相同 </a:t>
            </a:r>
            <a:r>
              <a:rPr lang="zh-CN" altLang="en-US" b="1" dirty="0" smtClean="0"/>
              <a:t>栈</a:t>
            </a:r>
            <a:r>
              <a:rPr lang="zh-CN" altLang="en-US" b="1" dirty="0"/>
              <a:t>区的数据高速缓冲</a:t>
            </a:r>
            <a:r>
              <a:rPr lang="zh-CN" altLang="en-US" b="1" dirty="0" smtClean="0"/>
              <a:t>区 </a:t>
            </a:r>
            <a:endParaRPr lang="en-US" altLang="zh-CN" b="1" dirty="0" smtClean="0"/>
          </a:p>
          <a:p>
            <a:endParaRPr lang="en-US" altLang="zh-CN" b="1" dirty="0">
              <a:ea typeface="思源黑体 CN Bold" panose="020B0800000000000000"/>
            </a:endParaRPr>
          </a:p>
          <a:p>
            <a:endParaRPr lang="en-US" altLang="zh-CN" b="1" dirty="0" smtClean="0">
              <a:ea typeface="思源黑体 CN Bold" panose="020B0800000000000000"/>
            </a:endParaRPr>
          </a:p>
          <a:p>
            <a:r>
              <a:rPr lang="zh-CN" altLang="en-US" sz="1600" b="1" dirty="0" smtClean="0">
                <a:solidFill>
                  <a:schemeClr val="accent6"/>
                </a:solidFill>
                <a:ea typeface="思源黑体 CN Bold" panose="020B0800000000000000"/>
              </a:rPr>
              <a:t>执行</a:t>
            </a:r>
            <a:r>
              <a:rPr lang="zh-CN" altLang="en-US" sz="1600" b="1" dirty="0">
                <a:solidFill>
                  <a:schemeClr val="accent6"/>
                </a:solidFill>
                <a:ea typeface="思源黑体 CN Bold" panose="020B0800000000000000"/>
              </a:rPr>
              <a:t>引擎</a:t>
            </a:r>
            <a:r>
              <a:rPr lang="en-US" altLang="zh-CN" sz="1600" b="1" dirty="0" smtClean="0">
                <a:solidFill>
                  <a:schemeClr val="accent6"/>
                </a:solidFill>
                <a:ea typeface="思源黑体 CN Bold" panose="020B0800000000000000"/>
              </a:rPr>
              <a:t>:      </a:t>
            </a:r>
            <a:r>
              <a:rPr lang="zh-CN" altLang="en-US" sz="1600" dirty="0" smtClean="0">
                <a:ea typeface="思源黑体 CN Bold" panose="020B0800000000000000"/>
              </a:rPr>
              <a:t>将</a:t>
            </a:r>
            <a:r>
              <a:rPr lang="zh-CN" altLang="en-US" sz="1600" dirty="0">
                <a:ea typeface="思源黑体 CN Bold" panose="020B0800000000000000"/>
              </a:rPr>
              <a:t>方法区中 对应方法的</a:t>
            </a:r>
            <a:r>
              <a:rPr lang="en-US" altLang="zh-CN" sz="1600" dirty="0">
                <a:ea typeface="思源黑体 CN Bold" panose="020B0800000000000000"/>
              </a:rPr>
              <a:t>arm</a:t>
            </a:r>
            <a:r>
              <a:rPr lang="zh-CN" altLang="en-US" sz="1600" dirty="0">
                <a:ea typeface="思源黑体 CN Bold" panose="020B0800000000000000"/>
              </a:rPr>
              <a:t>指令集 加载到栈区，而栈区存在于高速缓冲区中，</a:t>
            </a:r>
            <a:r>
              <a:rPr lang="en-US" altLang="zh-CN" sz="1600" dirty="0" err="1">
                <a:ea typeface="思源黑体 CN Bold" panose="020B0800000000000000"/>
              </a:rPr>
              <a:t>cpu</a:t>
            </a:r>
            <a:r>
              <a:rPr lang="zh-CN" altLang="en-US" sz="1600" dirty="0">
                <a:ea typeface="思源黑体 CN Bold" panose="020B0800000000000000"/>
              </a:rPr>
              <a:t>是直接</a:t>
            </a:r>
          </a:p>
          <a:p>
            <a:endParaRPr lang="zh-CN" altLang="en-US" sz="1600" dirty="0">
              <a:ea typeface="思源黑体 CN Bold" panose="020B0800000000000000"/>
            </a:endParaRPr>
          </a:p>
          <a:p>
            <a:r>
              <a:rPr lang="zh-CN" altLang="en-US" sz="1600" dirty="0">
                <a:ea typeface="思源黑体 CN Bold" panose="020B0800000000000000"/>
              </a:rPr>
              <a:t>从高速缓冲区取</a:t>
            </a:r>
            <a:r>
              <a:rPr lang="en-US" altLang="zh-CN" sz="1600" dirty="0">
                <a:ea typeface="思源黑体 CN Bold" panose="020B0800000000000000"/>
              </a:rPr>
              <a:t>arm</a:t>
            </a:r>
            <a:r>
              <a:rPr lang="zh-CN" altLang="en-US" sz="1600" dirty="0">
                <a:ea typeface="思源黑体 CN Bold" panose="020B0800000000000000"/>
              </a:rPr>
              <a:t>指令，一条一条执行。执行引擎就像一</a:t>
            </a:r>
            <a:r>
              <a:rPr lang="zh-CN" altLang="en-US" sz="1600" dirty="0" smtClean="0">
                <a:ea typeface="思源黑体 CN Bold" panose="020B0800000000000000"/>
              </a:rPr>
              <a:t>个中介，</a:t>
            </a:r>
            <a:r>
              <a:rPr lang="zh-CN" altLang="en-US" sz="1600" dirty="0">
                <a:ea typeface="思源黑体 CN Bold" panose="020B0800000000000000"/>
              </a:rPr>
              <a:t>方法对应的</a:t>
            </a:r>
            <a:r>
              <a:rPr lang="en-US" altLang="zh-CN" sz="1600" dirty="0">
                <a:ea typeface="思源黑体 CN Bold" panose="020B0800000000000000"/>
              </a:rPr>
              <a:t>arm</a:t>
            </a:r>
            <a:r>
              <a:rPr lang="zh-CN" altLang="en-US" sz="1600" dirty="0">
                <a:ea typeface="思源黑体 CN Bold" panose="020B0800000000000000"/>
              </a:rPr>
              <a:t>指令 </a:t>
            </a:r>
            <a:r>
              <a:rPr lang="zh-CN" altLang="en-US" sz="1600" dirty="0" smtClean="0">
                <a:ea typeface="思源黑体 CN Bold" panose="020B0800000000000000"/>
              </a:rPr>
              <a:t>相当于交易</a:t>
            </a:r>
            <a:r>
              <a:rPr lang="zh-CN" altLang="en-US" sz="1600" dirty="0">
                <a:ea typeface="思源黑体 CN Bold" panose="020B0800000000000000"/>
              </a:rPr>
              <a:t>的</a:t>
            </a:r>
            <a:r>
              <a:rPr lang="zh-CN" altLang="en-US" sz="1600" dirty="0" smtClean="0">
                <a:ea typeface="思源黑体 CN Bold" panose="020B0800000000000000"/>
              </a:rPr>
              <a:t>物品</a:t>
            </a:r>
            <a:endParaRPr lang="zh-CN" altLang="en-US" sz="1600" dirty="0">
              <a:ea typeface="思源黑体 CN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25439434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963" y="213157"/>
            <a:ext cx="11430120" cy="582547"/>
          </a:xfrm>
        </p:spPr>
        <p:txBody>
          <a:bodyPr/>
          <a:lstStyle/>
          <a:p>
            <a:r>
              <a:rPr lang="zh-CN" altLang="en-US" sz="3792" dirty="0"/>
              <a:t>内存原理</a:t>
            </a:r>
            <a:endParaRPr lang="zh-CN" altLang="en-US" sz="3492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5076" y="1244224"/>
            <a:ext cx="1523280" cy="151713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1224" y="1244223"/>
            <a:ext cx="1523280" cy="151713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0675" y="1244222"/>
            <a:ext cx="1523280" cy="151713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6615" y="1217027"/>
            <a:ext cx="1523280" cy="151713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79065" y="3360726"/>
            <a:ext cx="992782" cy="79339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047773" y="3429000"/>
            <a:ext cx="992782" cy="79339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965924" y="3497275"/>
            <a:ext cx="992782" cy="79339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483006" y="3497275"/>
            <a:ext cx="992782" cy="7933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1218" y="5272405"/>
            <a:ext cx="4754475" cy="1082455"/>
          </a:xfrm>
          <a:prstGeom prst="rect">
            <a:avLst/>
          </a:prstGeom>
        </p:spPr>
      </p:pic>
      <p:cxnSp>
        <p:nvCxnSpPr>
          <p:cNvPr id="19" name="直接箭头连接符 18"/>
          <p:cNvCxnSpPr>
            <a:stCxn id="4" idx="2"/>
          </p:cNvCxnSpPr>
          <p:nvPr/>
        </p:nvCxnSpPr>
        <p:spPr>
          <a:xfrm>
            <a:off x="2146716" y="2761357"/>
            <a:ext cx="0" cy="5993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544163" y="2761357"/>
            <a:ext cx="0" cy="5993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446476" y="2828216"/>
            <a:ext cx="0" cy="5993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9978805" y="2828216"/>
            <a:ext cx="0" cy="5993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16200000" flipH="1">
            <a:off x="2935825" y="3167675"/>
            <a:ext cx="1118281" cy="309118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endCxn id="13" idx="0"/>
          </p:cNvCxnSpPr>
          <p:nvPr/>
        </p:nvCxnSpPr>
        <p:spPr>
          <a:xfrm rot="16200000" flipH="1">
            <a:off x="4391248" y="4455196"/>
            <a:ext cx="1084144" cy="55027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stCxn id="17" idx="2"/>
            <a:endCxn id="13" idx="0"/>
          </p:cNvCxnSpPr>
          <p:nvPr/>
        </p:nvCxnSpPr>
        <p:spPr>
          <a:xfrm rot="5400000">
            <a:off x="7103061" y="2396069"/>
            <a:ext cx="981733" cy="477094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stCxn id="16" idx="2"/>
            <a:endCxn id="13" idx="0"/>
          </p:cNvCxnSpPr>
          <p:nvPr/>
        </p:nvCxnSpPr>
        <p:spPr>
          <a:xfrm rot="5400000">
            <a:off x="5844519" y="3654609"/>
            <a:ext cx="981733" cy="225385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219760" y="3497275"/>
            <a:ext cx="135930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707" dirty="0"/>
              <a:t>高速缓冲区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3461052" y="1825271"/>
            <a:ext cx="135930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2</a:t>
            </a:r>
            <a:r>
              <a:rPr lang="zh-CN" altLang="en-US" sz="1707" dirty="0"/>
              <a:t>核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8784023" y="1823063"/>
            <a:ext cx="135930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4</a:t>
            </a:r>
            <a:r>
              <a:rPr lang="zh-CN" altLang="en-US" sz="1707" dirty="0"/>
              <a:t>核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225333" y="1898967"/>
            <a:ext cx="135930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3</a:t>
            </a:r>
            <a:r>
              <a:rPr lang="zh-CN" altLang="en-US" sz="1707" dirty="0"/>
              <a:t>核</a:t>
            </a:r>
          </a:p>
        </p:txBody>
      </p:sp>
      <p:cxnSp>
        <p:nvCxnSpPr>
          <p:cNvPr id="35" name="肘形连接符 34"/>
          <p:cNvCxnSpPr/>
          <p:nvPr/>
        </p:nvCxnSpPr>
        <p:spPr>
          <a:xfrm rot="16200000" flipH="1">
            <a:off x="2954682" y="3167674"/>
            <a:ext cx="1118281" cy="3091180"/>
          </a:xfrm>
          <a:prstGeom prst="bentConnector3">
            <a:avLst/>
          </a:prstGeom>
          <a:ln>
            <a:solidFill>
              <a:srgbClr val="33C3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肘形连接符 39"/>
          <p:cNvCxnSpPr/>
          <p:nvPr/>
        </p:nvCxnSpPr>
        <p:spPr>
          <a:xfrm rot="16200000" flipH="1">
            <a:off x="4410105" y="4455195"/>
            <a:ext cx="1084144" cy="550272"/>
          </a:xfrm>
          <a:prstGeom prst="bentConnector3">
            <a:avLst/>
          </a:prstGeom>
          <a:ln>
            <a:solidFill>
              <a:srgbClr val="33C3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/>
          <p:nvPr/>
        </p:nvCxnSpPr>
        <p:spPr>
          <a:xfrm rot="5400000">
            <a:off x="7121918" y="2396068"/>
            <a:ext cx="981733" cy="4770940"/>
          </a:xfrm>
          <a:prstGeom prst="bentConnector3">
            <a:avLst/>
          </a:prstGeom>
          <a:ln>
            <a:solidFill>
              <a:srgbClr val="33C3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肘形连接符 41"/>
          <p:cNvCxnSpPr/>
          <p:nvPr/>
        </p:nvCxnSpPr>
        <p:spPr>
          <a:xfrm rot="5400000">
            <a:off x="5863376" y="3654608"/>
            <a:ext cx="981733" cy="2253858"/>
          </a:xfrm>
          <a:prstGeom prst="bentConnector3">
            <a:avLst>
              <a:gd name="adj1" fmla="val 48965"/>
            </a:avLst>
          </a:prstGeom>
          <a:ln>
            <a:solidFill>
              <a:srgbClr val="33C3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003131" y="2734160"/>
            <a:ext cx="0" cy="59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>
            <a:off x="4535614" y="2761357"/>
            <a:ext cx="0" cy="59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7446476" y="2828216"/>
            <a:ext cx="0" cy="59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9978805" y="2828216"/>
            <a:ext cx="0" cy="5993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768508" y="1779757"/>
            <a:ext cx="135930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 smtClean="0"/>
              <a:t>1</a:t>
            </a:r>
            <a:r>
              <a:rPr lang="zh-CN" altLang="en-US" sz="1707" dirty="0" smtClean="0"/>
              <a:t>核</a:t>
            </a:r>
            <a:endParaRPr lang="zh-CN" altLang="en-US" sz="1707" dirty="0"/>
          </a:p>
        </p:txBody>
      </p:sp>
      <p:sp>
        <p:nvSpPr>
          <p:cNvPr id="3" name="文本框 2"/>
          <p:cNvSpPr txBox="1"/>
          <p:nvPr/>
        </p:nvSpPr>
        <p:spPr>
          <a:xfrm>
            <a:off x="768479" y="5665768"/>
            <a:ext cx="2613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Singleton </a:t>
            </a:r>
            <a:r>
              <a:rPr lang="en-US" altLang="zh-CN" dirty="0" err="1"/>
              <a:t>singleton</a:t>
            </a:r>
            <a:r>
              <a:rPr lang="en-US" altLang="zh-CN" dirty="0"/>
              <a:t>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285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268" y="274631"/>
            <a:ext cx="11429508" cy="582579"/>
          </a:xfrm>
        </p:spPr>
        <p:txBody>
          <a:bodyPr/>
          <a:lstStyle/>
          <a:p>
            <a:r>
              <a:rPr lang="zh-CN" altLang="en-US" dirty="0" smtClean="0"/>
              <a:t>高速缓冲区</a:t>
            </a:r>
            <a:endParaRPr lang="zh-CN" dirty="0" smtClean="0"/>
          </a:p>
        </p:txBody>
      </p:sp>
      <p:sp>
        <p:nvSpPr>
          <p:cNvPr id="3" name="文本框 2"/>
          <p:cNvSpPr txBox="1"/>
          <p:nvPr/>
        </p:nvSpPr>
        <p:spPr>
          <a:xfrm>
            <a:off x="939822" y="1229360"/>
            <a:ext cx="10312400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accent6"/>
                </a:solidFill>
                <a:ea typeface="思源黑体 CN Bold" panose="020B0800000000000000"/>
              </a:rPr>
              <a:t>高速缓冲区</a:t>
            </a:r>
            <a:r>
              <a:rPr lang="en-US" altLang="zh-CN" dirty="0" smtClean="0">
                <a:solidFill>
                  <a:schemeClr val="accent6"/>
                </a:solidFill>
                <a:ea typeface="思源黑体 CN Bold" panose="020B0800000000000000"/>
              </a:rPr>
              <a:t>:</a:t>
            </a:r>
            <a:r>
              <a:rPr lang="en-US" altLang="zh-CN" dirty="0" smtClean="0"/>
              <a:t> </a:t>
            </a:r>
            <a:endParaRPr lang="en-US" altLang="zh-CN" dirty="0" smtClean="0">
              <a:ea typeface="思源黑体 CN Bold" panose="020B0800000000000000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ea typeface="思源黑体 CN Bold" panose="020B0800000000000000"/>
              </a:rPr>
              <a:t>              通常</a:t>
            </a:r>
            <a:r>
              <a:rPr lang="zh-CN" altLang="en-US" sz="1600" dirty="0">
                <a:ea typeface="思源黑体 CN Bold" panose="020B0800000000000000"/>
              </a:rPr>
              <a:t>的</a:t>
            </a:r>
            <a:r>
              <a:rPr lang="zh-CN" altLang="en-US" sz="1600" dirty="0" smtClean="0">
                <a:ea typeface="思源黑体 CN Bold" panose="020B0800000000000000"/>
              </a:rPr>
              <a:t>说法</a:t>
            </a:r>
            <a:r>
              <a:rPr lang="zh-CN" altLang="en-US" sz="1600" dirty="0" smtClean="0">
                <a:solidFill>
                  <a:schemeClr val="accent6"/>
                </a:solidFill>
                <a:ea typeface="思源黑体 CN Bold" panose="020B0800000000000000"/>
              </a:rPr>
              <a:t>主存</a:t>
            </a:r>
            <a:r>
              <a:rPr lang="zh-CN" altLang="en-US" sz="1600" dirty="0">
                <a:ea typeface="思源黑体 CN Bold" panose="020B0800000000000000"/>
              </a:rPr>
              <a:t>其实就是</a:t>
            </a:r>
            <a:r>
              <a:rPr lang="zh-CN" altLang="en-US" sz="1600" dirty="0" smtClean="0">
                <a:solidFill>
                  <a:schemeClr val="accent6"/>
                </a:solidFill>
                <a:ea typeface="思源黑体 CN Bold" panose="020B0800000000000000"/>
              </a:rPr>
              <a:t>内存</a:t>
            </a:r>
            <a:r>
              <a:rPr lang="zh-CN" altLang="en-US" sz="1600" dirty="0" smtClean="0">
                <a:ea typeface="思源黑体 CN Bold" panose="020B0800000000000000"/>
              </a:rPr>
              <a:t> ，而高速缓冲区属于</a:t>
            </a:r>
            <a:r>
              <a:rPr lang="zh-CN" altLang="en-US" sz="1600" dirty="0">
                <a:ea typeface="思源黑体 CN Bold" panose="020B0800000000000000"/>
              </a:rPr>
              <a:t>位于</a:t>
            </a:r>
            <a:r>
              <a:rPr lang="en-US" altLang="zh-CN" sz="1600" dirty="0">
                <a:ea typeface="思源黑体 CN Bold" panose="020B0800000000000000"/>
              </a:rPr>
              <a:t>CPU</a:t>
            </a:r>
            <a:r>
              <a:rPr lang="zh-CN" altLang="en-US" sz="1600" dirty="0" smtClean="0">
                <a:ea typeface="思源黑体 CN Bold" panose="020B0800000000000000"/>
              </a:rPr>
              <a:t>与主内存</a:t>
            </a:r>
            <a:r>
              <a:rPr lang="zh-CN" altLang="en-US" sz="1600" dirty="0">
                <a:ea typeface="思源黑体 CN Bold" panose="020B0800000000000000"/>
              </a:rPr>
              <a:t>之间</a:t>
            </a:r>
            <a:r>
              <a:rPr lang="zh-CN" altLang="en-US" sz="1600" dirty="0" smtClean="0">
                <a:ea typeface="思源黑体 CN Bold" panose="020B0800000000000000"/>
              </a:rPr>
              <a:t>的高速存储器，。它</a:t>
            </a:r>
            <a:r>
              <a:rPr lang="zh-CN" altLang="en-US" sz="1600" dirty="0">
                <a:ea typeface="思源黑体 CN Bold" panose="020B0800000000000000"/>
              </a:rPr>
              <a:t>的容量比内存小但交换速度快</a:t>
            </a:r>
            <a:r>
              <a:rPr lang="zh-CN" altLang="en-US" sz="1600" dirty="0" smtClean="0">
                <a:ea typeface="思源黑体 CN Bold" panose="020B0800000000000000"/>
              </a:rPr>
              <a:t>。</a:t>
            </a:r>
            <a:r>
              <a:rPr lang="zh-CN" altLang="en-US" sz="1600" dirty="0">
                <a:ea typeface="思源黑体 CN Bold" panose="020B0800000000000000"/>
              </a:rPr>
              <a:t>它的存取速度与</a:t>
            </a:r>
            <a:r>
              <a:rPr lang="en-US" altLang="zh-CN" sz="1600" dirty="0">
                <a:ea typeface="思源黑体 CN Bold" panose="020B0800000000000000"/>
              </a:rPr>
              <a:t>CPU</a:t>
            </a:r>
            <a:r>
              <a:rPr lang="zh-CN" altLang="en-US" sz="1600" dirty="0" smtClean="0">
                <a:ea typeface="思源黑体 CN Bold" panose="020B0800000000000000"/>
              </a:rPr>
              <a:t>持平。由于</a:t>
            </a:r>
            <a:r>
              <a:rPr lang="en-US" altLang="zh-CN" sz="1600" dirty="0" smtClean="0">
                <a:ea typeface="思源黑体 CN Bold" panose="020B0800000000000000"/>
              </a:rPr>
              <a:t>CPU</a:t>
            </a:r>
            <a:r>
              <a:rPr lang="zh-CN" altLang="en-US" sz="1600" dirty="0" smtClean="0">
                <a:ea typeface="思源黑体 CN Bold" panose="020B0800000000000000"/>
              </a:rPr>
              <a:t>执行速度非常快，而主内存执行速度相对慢很多，需要将数据提前加载到高速缓冲区中。</a:t>
            </a:r>
            <a:endParaRPr lang="en-US" altLang="zh-CN" sz="1600" dirty="0" smtClean="0">
              <a:ea typeface="思源黑体 CN Bold" panose="020B0800000000000000"/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 smtClean="0">
                <a:ea typeface="思源黑体 CN Bold" panose="020B0800000000000000"/>
              </a:rPr>
              <a:t>高速缓冲区价格非常昂贵，一般不超过</a:t>
            </a:r>
            <a:r>
              <a:rPr lang="en-US" altLang="zh-CN" sz="1600" dirty="0" smtClean="0">
                <a:ea typeface="思源黑体 CN Bold" panose="020B0800000000000000"/>
              </a:rPr>
              <a:t>12M </a:t>
            </a:r>
            <a:r>
              <a:rPr lang="zh-CN" altLang="en-US" sz="1600" dirty="0" smtClean="0">
                <a:ea typeface="思源黑体 CN Bold" panose="020B0800000000000000"/>
              </a:rPr>
              <a:t>，例如</a:t>
            </a:r>
            <a:r>
              <a:rPr lang="en-US" altLang="zh-CN" sz="1600" dirty="0" smtClean="0">
                <a:ea typeface="思源黑体 CN Bold" panose="020B0800000000000000"/>
              </a:rPr>
              <a:t>i7</a:t>
            </a:r>
            <a:r>
              <a:rPr lang="zh-CN" altLang="en-US" sz="1600" dirty="0" smtClean="0">
                <a:ea typeface="思源黑体 CN Bold" panose="020B0800000000000000"/>
              </a:rPr>
              <a:t>中最先进的型号，三级缓存也不过</a:t>
            </a:r>
            <a:r>
              <a:rPr lang="en-US" altLang="zh-CN" sz="1600" dirty="0" smtClean="0">
                <a:ea typeface="思源黑体 CN Bold" panose="020B0800000000000000"/>
              </a:rPr>
              <a:t>12M</a:t>
            </a:r>
            <a:r>
              <a:rPr lang="zh-CN" altLang="en-US" sz="1600" dirty="0">
                <a:ea typeface="思源黑体 CN Bold" panose="020B0800000000000000"/>
              </a:rPr>
              <a:t>。</a:t>
            </a:r>
            <a:endParaRPr lang="zh-CN" altLang="en-US" sz="1400" dirty="0">
              <a:ea typeface="思源黑体 CN Bold" panose="020B0800000000000000"/>
            </a:endParaRPr>
          </a:p>
        </p:txBody>
      </p:sp>
    </p:spTree>
    <p:extLst>
      <p:ext uri="{BB962C8B-B14F-4D97-AF65-F5344CB8AC3E}">
        <p14:creationId xmlns:p14="http://schemas.microsoft.com/office/powerpoint/2010/main" val="1053775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0963" y="213157"/>
            <a:ext cx="11430120" cy="582547"/>
          </a:xfrm>
        </p:spPr>
        <p:txBody>
          <a:bodyPr/>
          <a:lstStyle/>
          <a:p>
            <a:r>
              <a:rPr lang="zh-CN" altLang="en-US" sz="3792"/>
              <a:t>内存原理</a:t>
            </a:r>
            <a:endParaRPr lang="zh-CN" altLang="en-US" sz="3492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952177" y="1856637"/>
            <a:ext cx="992782" cy="793398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096" y="4819603"/>
            <a:ext cx="4754475" cy="1082455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>
            <a:off x="2146716" y="2761357"/>
            <a:ext cx="0" cy="5993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4544163" y="2761357"/>
            <a:ext cx="0" cy="5993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446476" y="2828216"/>
            <a:ext cx="0" cy="5993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9978805" y="2828216"/>
            <a:ext cx="0" cy="599369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16200000" flipH="1">
            <a:off x="2935825" y="3167675"/>
            <a:ext cx="1118281" cy="309118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endCxn id="13" idx="0"/>
          </p:cNvCxnSpPr>
          <p:nvPr/>
        </p:nvCxnSpPr>
        <p:spPr>
          <a:xfrm rot="16200000" flipH="1">
            <a:off x="4637126" y="4002394"/>
            <a:ext cx="1084144" cy="550272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endCxn id="13" idx="0"/>
          </p:cNvCxnSpPr>
          <p:nvPr/>
        </p:nvCxnSpPr>
        <p:spPr>
          <a:xfrm rot="5400000">
            <a:off x="7310754" y="2151552"/>
            <a:ext cx="811631" cy="4524470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endCxn id="13" idx="0"/>
          </p:cNvCxnSpPr>
          <p:nvPr/>
        </p:nvCxnSpPr>
        <p:spPr>
          <a:xfrm rot="5400000">
            <a:off x="6052213" y="3410093"/>
            <a:ext cx="811631" cy="200738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1903512" y="5211374"/>
            <a:ext cx="135930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/>
              <a:t>8G</a:t>
            </a:r>
            <a:r>
              <a:rPr lang="zh-CN" altLang="en-US" sz="1707" dirty="0"/>
              <a:t>内存</a:t>
            </a:r>
          </a:p>
        </p:txBody>
      </p:sp>
      <p:cxnSp>
        <p:nvCxnSpPr>
          <p:cNvPr id="40" name="肘形连接符 39"/>
          <p:cNvCxnSpPr>
            <a:stCxn id="15" idx="2"/>
            <a:endCxn id="13" idx="0"/>
          </p:cNvCxnSpPr>
          <p:nvPr/>
        </p:nvCxnSpPr>
        <p:spPr>
          <a:xfrm rot="16200000" flipH="1">
            <a:off x="4366667" y="3731936"/>
            <a:ext cx="2169568" cy="5766"/>
          </a:xfrm>
          <a:prstGeom prst="bentConnector3">
            <a:avLst/>
          </a:prstGeom>
          <a:ln>
            <a:solidFill>
              <a:srgbClr val="33C3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/>
          <p:cNvSpPr txBox="1"/>
          <p:nvPr/>
        </p:nvSpPr>
        <p:spPr>
          <a:xfrm>
            <a:off x="3382791" y="2010637"/>
            <a:ext cx="1359304" cy="355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07" dirty="0" smtClean="0"/>
              <a:t>4M</a:t>
            </a:r>
            <a:r>
              <a:rPr lang="zh-CN" altLang="en-US" sz="1707" dirty="0" smtClean="0"/>
              <a:t>三级缓存</a:t>
            </a:r>
            <a:endParaRPr lang="zh-CN" altLang="en-US" sz="1707" dirty="0"/>
          </a:p>
        </p:txBody>
      </p:sp>
      <p:sp>
        <p:nvSpPr>
          <p:cNvPr id="44" name="圆角矩形 43"/>
          <p:cNvSpPr/>
          <p:nvPr/>
        </p:nvSpPr>
        <p:spPr>
          <a:xfrm>
            <a:off x="8535379" y="4007971"/>
            <a:ext cx="2702560" cy="1097280"/>
          </a:xfrm>
          <a:prstGeom prst="roundRect">
            <a:avLst>
              <a:gd name="adj" fmla="val 64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方法区</a:t>
            </a:r>
            <a:endParaRPr lang="zh-CN" altLang="en-US" dirty="0"/>
          </a:p>
        </p:txBody>
      </p:sp>
      <p:sp>
        <p:nvSpPr>
          <p:cNvPr id="45" name="圆角矩形 44"/>
          <p:cNvSpPr/>
          <p:nvPr/>
        </p:nvSpPr>
        <p:spPr>
          <a:xfrm>
            <a:off x="8535379" y="5516808"/>
            <a:ext cx="2702560" cy="1097280"/>
          </a:xfrm>
          <a:prstGeom prst="roundRect">
            <a:avLst>
              <a:gd name="adj" fmla="val 64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堆区</a:t>
            </a:r>
            <a:endParaRPr lang="zh-CN" altLang="en-US" dirty="0"/>
          </a:p>
        </p:txBody>
      </p:sp>
      <p:sp>
        <p:nvSpPr>
          <p:cNvPr id="27" name="左大括号 26"/>
          <p:cNvSpPr/>
          <p:nvPr/>
        </p:nvSpPr>
        <p:spPr>
          <a:xfrm>
            <a:off x="8052756" y="3922090"/>
            <a:ext cx="315939" cy="2866773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左大括号 45"/>
          <p:cNvSpPr/>
          <p:nvPr/>
        </p:nvSpPr>
        <p:spPr>
          <a:xfrm>
            <a:off x="6152893" y="1480722"/>
            <a:ext cx="288457" cy="149137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圆角矩形 46"/>
          <p:cNvSpPr/>
          <p:nvPr/>
        </p:nvSpPr>
        <p:spPr>
          <a:xfrm>
            <a:off x="6692666" y="1607336"/>
            <a:ext cx="2702560" cy="1097280"/>
          </a:xfrm>
          <a:prstGeom prst="roundRect">
            <a:avLst>
              <a:gd name="adj" fmla="val 6482"/>
            </a:avLst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栈区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4062" y="328362"/>
            <a:ext cx="970696" cy="966779"/>
          </a:xfrm>
          <a:prstGeom prst="rect">
            <a:avLst/>
          </a:prstGeom>
        </p:spPr>
      </p:pic>
      <p:cxnSp>
        <p:nvCxnSpPr>
          <p:cNvPr id="28" name="肘形连接符 27"/>
          <p:cNvCxnSpPr/>
          <p:nvPr/>
        </p:nvCxnSpPr>
        <p:spPr>
          <a:xfrm rot="16200000" flipH="1">
            <a:off x="5200457" y="1596252"/>
            <a:ext cx="362138" cy="15769"/>
          </a:xfrm>
          <a:prstGeom prst="bentConnector3">
            <a:avLst/>
          </a:prstGeom>
          <a:ln>
            <a:solidFill>
              <a:srgbClr val="33C3A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4265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27" grpId="0" animBg="1"/>
      <p:bldP spid="46" grpId="0" animBg="1"/>
      <p:bldP spid="4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270" y="213330"/>
            <a:ext cx="11429508" cy="582516"/>
          </a:xfrm>
        </p:spPr>
        <p:txBody>
          <a:bodyPr/>
          <a:lstStyle/>
          <a:p>
            <a:r>
              <a:rPr lang="zh-CN" altLang="en-US" sz="3792"/>
              <a:t>内存原理</a:t>
            </a:r>
            <a:endParaRPr lang="zh-CN" altLang="en-US" sz="3492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236" y="1099690"/>
            <a:ext cx="1523198" cy="15170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26158" y="3216079"/>
            <a:ext cx="992729" cy="7933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572" y="5167015"/>
            <a:ext cx="7189902" cy="1636931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>
            <a:off x="8593779" y="2616742"/>
            <a:ext cx="0" cy="5993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16200000" flipH="1">
            <a:off x="5439057" y="3167689"/>
            <a:ext cx="1118221" cy="309101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endCxn id="13" idx="0"/>
          </p:cNvCxnSpPr>
          <p:nvPr/>
        </p:nvCxnSpPr>
        <p:spPr>
          <a:xfrm>
            <a:off x="6754440" y="4082928"/>
            <a:ext cx="1768083" cy="108408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endCxn id="13" idx="0"/>
          </p:cNvCxnSpPr>
          <p:nvPr/>
        </p:nvCxnSpPr>
        <p:spPr>
          <a:xfrm rot="5400000">
            <a:off x="10064193" y="2748958"/>
            <a:ext cx="876389" cy="395972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endCxn id="13" idx="0"/>
          </p:cNvCxnSpPr>
          <p:nvPr/>
        </p:nvCxnSpPr>
        <p:spPr>
          <a:xfrm rot="5400000">
            <a:off x="8805719" y="4007431"/>
            <a:ext cx="876389" cy="144278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487024" y="2683598"/>
            <a:ext cx="0" cy="43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396447" y="3077694"/>
            <a:ext cx="2250014" cy="544670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1693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645309" y="5606145"/>
            <a:ext cx="2001727" cy="92989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17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主内存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5220858" y="5301688"/>
            <a:ext cx="2476898" cy="1016386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05" dirty="0"/>
              <a:t>方法区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7816225" y="5311667"/>
            <a:ext cx="2476898" cy="1016386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05" dirty="0"/>
              <a:t>堆区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220857" y="5399514"/>
            <a:ext cx="6059673" cy="1047722"/>
          </a:xfrm>
          <a:prstGeom prst="rect">
            <a:avLst/>
          </a:prstGeom>
        </p:spPr>
        <p:txBody>
          <a:bodyPr vert="horz" wrap="square" lIns="48386" tIns="24193" rIns="48386" bIns="24193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7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0000</a:t>
            </a: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new-instance v0, </a:t>
            </a:r>
            <a:r>
              <a:rPr lang="en-US" altLang="zh-CN" sz="127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java.lang.RuntimeException</a:t>
            </a: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endParaRPr lang="en-US" altLang="zh-CN" sz="1270" dirty="0" smtClean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270" dirty="0" err="1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const</a:t>
            </a:r>
            <a:r>
              <a:rPr lang="en-US" altLang="zh-CN" sz="127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-string  v1</a:t>
            </a: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, "Happen Runtime </a:t>
            </a:r>
            <a:r>
              <a:rPr lang="en-US" altLang="zh-CN" sz="127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Exception: </a:t>
            </a:r>
          </a:p>
          <a:p>
            <a:pPr>
              <a:lnSpc>
                <a:spcPct val="150000"/>
              </a:lnSpc>
            </a:pPr>
            <a:r>
              <a:rPr lang="en-US" altLang="zh-CN" sz="127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invoke-direct </a:t>
            </a: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{v0, v1}, </a:t>
            </a:r>
            <a:r>
              <a:rPr lang="en-US" altLang="zh-CN" sz="127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throw </a:t>
            </a: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v0</a:t>
            </a:r>
            <a:endParaRPr lang="zh-CN" altLang="en-US" sz="127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59" name="菱形 58"/>
          <p:cNvSpPr/>
          <p:nvPr/>
        </p:nvSpPr>
        <p:spPr>
          <a:xfrm>
            <a:off x="2593042" y="4434662"/>
            <a:ext cx="2438844" cy="91793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93" dirty="0"/>
              <a:t>执行引擎</a:t>
            </a:r>
          </a:p>
        </p:txBody>
      </p:sp>
      <p:cxnSp>
        <p:nvCxnSpPr>
          <p:cNvPr id="71" name="直接箭头连接符 70"/>
          <p:cNvCxnSpPr>
            <a:endCxn id="13" idx="0"/>
          </p:cNvCxnSpPr>
          <p:nvPr/>
        </p:nvCxnSpPr>
        <p:spPr>
          <a:xfrm>
            <a:off x="8514871" y="4009434"/>
            <a:ext cx="7652" cy="1157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7289387" y="2746672"/>
            <a:ext cx="745193" cy="1674061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05" dirty="0"/>
              <a:t>栈区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4402172" y="2883942"/>
            <a:ext cx="7030758" cy="1047722"/>
          </a:xfrm>
          <a:prstGeom prst="rect">
            <a:avLst/>
          </a:prstGeom>
        </p:spPr>
        <p:txBody>
          <a:bodyPr vert="horz" wrap="square" lIns="48386" tIns="24193" rIns="48386" bIns="24193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0000: new-instance v0, </a:t>
            </a:r>
            <a:r>
              <a:rPr lang="en-US" altLang="zh-CN" sz="127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java.lang.RuntimeException</a:t>
            </a: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en-US" altLang="zh-CN" sz="127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const</a:t>
            </a: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-string </a:t>
            </a:r>
            <a:r>
              <a:rPr lang="en-US" altLang="zh-CN" sz="127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v1</a:t>
            </a: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, "Happen Runtime Exception: </a:t>
            </a:r>
          </a:p>
          <a:p>
            <a:pPr>
              <a:lnSpc>
                <a:spcPct val="150000"/>
              </a:lnSpc>
            </a:pP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invoke-direct {v0, v1}, throw v0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578222" y="593782"/>
            <a:ext cx="2001727" cy="92989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17" b="1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cpu</a:t>
            </a:r>
            <a:endParaRPr lang="zh-CN" altLang="en-US" sz="2117" b="1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940845" y="3275644"/>
            <a:ext cx="2001727" cy="92989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17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高速缓冲区</a:t>
            </a:r>
          </a:p>
        </p:txBody>
      </p:sp>
      <p:sp>
        <p:nvSpPr>
          <p:cNvPr id="77" name="文本框 76"/>
          <p:cNvSpPr txBox="1"/>
          <p:nvPr/>
        </p:nvSpPr>
        <p:spPr>
          <a:xfrm>
            <a:off x="9399047" y="1333222"/>
            <a:ext cx="4492524" cy="1047722"/>
          </a:xfrm>
          <a:prstGeom prst="rect">
            <a:avLst/>
          </a:prstGeom>
        </p:spPr>
        <p:txBody>
          <a:bodyPr vert="horz" wrap="square" lIns="48386" tIns="24193" rIns="48386" bIns="24193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0000: new-instance v0, </a:t>
            </a:r>
            <a:r>
              <a:rPr lang="en-US" altLang="zh-CN" sz="127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java.lang.RuntimeException</a:t>
            </a: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v1, "Happen Runtime Exception: </a:t>
            </a:r>
          </a:p>
          <a:p>
            <a:pPr>
              <a:lnSpc>
                <a:spcPct val="150000"/>
              </a:lnSpc>
            </a:pP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invoke-direct {v0, v1}, throw v0</a:t>
            </a:r>
          </a:p>
        </p:txBody>
      </p:sp>
      <p:grpSp>
        <p:nvGrpSpPr>
          <p:cNvPr id="79" name="组合 78"/>
          <p:cNvGrpSpPr/>
          <p:nvPr/>
        </p:nvGrpSpPr>
        <p:grpSpPr>
          <a:xfrm>
            <a:off x="2981674" y="5352596"/>
            <a:ext cx="4923565" cy="1210473"/>
            <a:chOff x="903872" y="10115415"/>
            <a:chExt cx="9304626" cy="2287569"/>
          </a:xfrm>
        </p:grpSpPr>
        <p:cxnSp>
          <p:nvCxnSpPr>
            <p:cNvPr id="70" name="肘形连接符 69"/>
            <p:cNvCxnSpPr>
              <a:endCxn id="59" idx="2"/>
            </p:cNvCxnSpPr>
            <p:nvPr/>
          </p:nvCxnSpPr>
          <p:spPr>
            <a:xfrm rot="10800000">
              <a:off x="7204235" y="10115415"/>
              <a:ext cx="3004263" cy="654240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/>
          </p:nvSpPr>
          <p:spPr>
            <a:xfrm>
              <a:off x="903872" y="10645652"/>
              <a:ext cx="3782893" cy="1757332"/>
            </a:xfrm>
            <a:prstGeom prst="rect">
              <a:avLst/>
            </a:prstGeom>
          </p:spPr>
          <p:txBody>
            <a:bodyPr vert="horz" wrap="square" lIns="48386" tIns="24193" rIns="48386" bIns="24193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7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加载</a:t>
              </a:r>
            </a:p>
          </p:txBody>
        </p:sp>
      </p:grpSp>
      <p:cxnSp>
        <p:nvCxnSpPr>
          <p:cNvPr id="82" name="肘形连接符 81"/>
          <p:cNvCxnSpPr>
            <a:stCxn id="59" idx="0"/>
          </p:cNvCxnSpPr>
          <p:nvPr/>
        </p:nvCxnSpPr>
        <p:spPr>
          <a:xfrm rot="5400000" flipH="1" flipV="1">
            <a:off x="5079785" y="2303063"/>
            <a:ext cx="864279" cy="33989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文本框 82"/>
          <p:cNvSpPr txBox="1"/>
          <p:nvPr/>
        </p:nvSpPr>
        <p:spPr>
          <a:xfrm>
            <a:off x="2589385" y="3587682"/>
            <a:ext cx="2001727" cy="92989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27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压栈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5600" y="2093067"/>
            <a:ext cx="1450588" cy="1691095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5373257" y="5551914"/>
            <a:ext cx="6059673" cy="1047722"/>
          </a:xfrm>
          <a:prstGeom prst="rect">
            <a:avLst/>
          </a:prstGeom>
        </p:spPr>
        <p:txBody>
          <a:bodyPr vert="horz" wrap="square" lIns="48386" tIns="24193" rIns="48386" bIns="24193" rtlCol="0">
            <a:noAutofit/>
          </a:bodyPr>
          <a:lstStyle/>
          <a:p>
            <a:pPr>
              <a:lnSpc>
                <a:spcPct val="150000"/>
              </a:lnSpc>
            </a:pPr>
            <a:endParaRPr lang="zh-CN" altLang="en-US" sz="127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-30887" y="4497451"/>
            <a:ext cx="1613237" cy="785629"/>
          </a:xfrm>
          <a:prstGeom prst="roundRect">
            <a:avLst>
              <a:gd name="adj" fmla="val 2562"/>
            </a:avLst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05" dirty="0" smtClean="0"/>
              <a:t>调用层</a:t>
            </a:r>
            <a:endParaRPr lang="zh-CN" altLang="en-US" sz="1905" dirty="0"/>
          </a:p>
        </p:txBody>
      </p:sp>
      <p:cxnSp>
        <p:nvCxnSpPr>
          <p:cNvPr id="6" name="肘形连接符 5"/>
          <p:cNvCxnSpPr>
            <a:stCxn id="33" idx="3"/>
            <a:endCxn id="59" idx="1"/>
          </p:cNvCxnSpPr>
          <p:nvPr/>
        </p:nvCxnSpPr>
        <p:spPr>
          <a:xfrm>
            <a:off x="1582350" y="4890266"/>
            <a:ext cx="1010692" cy="336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-88867" y="4069381"/>
            <a:ext cx="7358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 err="1"/>
              <a:t>Caclutor</a:t>
            </a:r>
            <a:r>
              <a:rPr lang="en-US" altLang="zh-CN" sz="1200" dirty="0"/>
              <a:t> </a:t>
            </a:r>
            <a:r>
              <a:rPr lang="en-US" altLang="zh-CN" sz="1200" dirty="0" err="1"/>
              <a:t>caclutor</a:t>
            </a:r>
            <a:r>
              <a:rPr lang="en-US" altLang="zh-CN" sz="1200" dirty="0"/>
              <a:t> = new </a:t>
            </a:r>
            <a:r>
              <a:rPr lang="en-US" altLang="zh-CN" sz="1200" dirty="0" err="1"/>
              <a:t>Caclutor</a:t>
            </a:r>
            <a:r>
              <a:rPr lang="en-US" altLang="zh-CN" sz="1200" dirty="0" smtClean="0"/>
              <a:t>();</a:t>
            </a:r>
          </a:p>
          <a:p>
            <a:r>
              <a:rPr lang="en-US" altLang="zh-CN" sz="1200" dirty="0" err="1"/>
              <a:t>caclutor.cacultor</a:t>
            </a:r>
            <a:r>
              <a:rPr lang="en-US" altLang="zh-CN" sz="1200" dirty="0"/>
              <a:t>()</a:t>
            </a:r>
            <a:endParaRPr lang="zh-CN" altLang="en-US" sz="1200" dirty="0"/>
          </a:p>
        </p:txBody>
      </p:sp>
      <p:grpSp>
        <p:nvGrpSpPr>
          <p:cNvPr id="12" name="组合 11"/>
          <p:cNvGrpSpPr/>
          <p:nvPr/>
        </p:nvGrpSpPr>
        <p:grpSpPr>
          <a:xfrm>
            <a:off x="0" y="1056221"/>
            <a:ext cx="7367655" cy="1607689"/>
            <a:chOff x="0" y="1056221"/>
            <a:chExt cx="7367655" cy="1607689"/>
          </a:xfrm>
        </p:grpSpPr>
        <p:sp>
          <p:nvSpPr>
            <p:cNvPr id="8" name="文本框 7"/>
            <p:cNvSpPr txBox="1"/>
            <p:nvPr/>
          </p:nvSpPr>
          <p:spPr>
            <a:xfrm>
              <a:off x="0" y="1541093"/>
              <a:ext cx="735823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/>
                <a:t>public class </a:t>
              </a:r>
              <a:r>
                <a:rPr lang="en-US" altLang="zh-CN" sz="1200" dirty="0" err="1"/>
                <a:t>Caclutor</a:t>
              </a:r>
              <a:r>
                <a:rPr lang="en-US" altLang="zh-CN" sz="1200" dirty="0"/>
                <a:t> {</a:t>
              </a:r>
            </a:p>
            <a:p>
              <a:r>
                <a:rPr lang="en-US" altLang="zh-CN" sz="1200" dirty="0" smtClean="0"/>
                <a:t>      public </a:t>
              </a:r>
              <a:r>
                <a:rPr lang="en-US" altLang="zh-CN" sz="1200" dirty="0" err="1"/>
                <a:t>int</a:t>
              </a:r>
              <a:r>
                <a:rPr lang="en-US" altLang="zh-CN" sz="1200" dirty="0"/>
                <a:t> </a:t>
              </a:r>
              <a:r>
                <a:rPr lang="en-US" altLang="zh-CN" sz="1200" dirty="0" err="1"/>
                <a:t>cacultor</a:t>
              </a:r>
              <a:r>
                <a:rPr lang="en-US" altLang="zh-CN" sz="1200" dirty="0"/>
                <a:t>() </a:t>
              </a:r>
              <a:r>
                <a:rPr lang="en-US" altLang="zh-CN" sz="1200" dirty="0" smtClean="0"/>
                <a:t>{</a:t>
              </a:r>
            </a:p>
            <a:p>
              <a:r>
                <a:rPr lang="en-US" altLang="zh-CN" sz="1200" dirty="0"/>
                <a:t> </a:t>
              </a:r>
              <a:r>
                <a:rPr lang="en-US" altLang="zh-CN" sz="1200" dirty="0" smtClean="0"/>
                <a:t>               throw </a:t>
              </a:r>
              <a:r>
                <a:rPr lang="en-US" altLang="zh-CN" sz="1200" dirty="0"/>
                <a:t>new </a:t>
              </a:r>
              <a:r>
                <a:rPr lang="en-US" altLang="zh-CN" sz="1200" dirty="0" err="1"/>
                <a:t>RuntimeException</a:t>
              </a:r>
              <a:r>
                <a:rPr lang="en-US" altLang="zh-CN" sz="1200" dirty="0"/>
                <a:t>("Happen Runtime Exception");</a:t>
              </a:r>
            </a:p>
            <a:p>
              <a:r>
                <a:rPr lang="en-US" altLang="zh-CN" sz="1200" dirty="0" smtClean="0"/>
                <a:t>      }</a:t>
              </a:r>
              <a:endParaRPr lang="en-US" altLang="zh-CN" sz="1200" dirty="0"/>
            </a:p>
            <a:p>
              <a:r>
                <a:rPr lang="en-US" altLang="zh-CN" sz="1200" dirty="0"/>
                <a:t>}</a:t>
              </a:r>
              <a:endParaRPr lang="zh-CN" altLang="en-US" sz="1200" dirty="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9425" y="1333222"/>
              <a:ext cx="4581687" cy="1330688"/>
            </a:xfrm>
            <a:prstGeom prst="roundRect">
              <a:avLst>
                <a:gd name="adj" fmla="val 6950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425" y="1056221"/>
              <a:ext cx="735823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accent1"/>
                  </a:solidFill>
                </a:rPr>
                <a:t>方法声明</a:t>
              </a:r>
              <a:endParaRPr lang="zh-CN" altLang="en-US" sz="1200" dirty="0">
                <a:solidFill>
                  <a:schemeClr val="accent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728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836E-6 2.30279E-7 L -0.05305 2.30279E-7 C -0.07683 2.30279E-7 -0.10604 -0.0659 -0.10604 -0.1193 L -0.10604 -0.238 " pathEditMode="relative" rAng="0" ptsTypes="AAAA">
                                      <p:cBhvr>
                                        <p:cTn id="5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6" y="-119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3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3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2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50" presetClass="path" presetSubtype="0" accel="50000" decel="5000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6"/>
                                    </p:cond>
                                  </p:endCondLst>
                                  <p:childTnLst>
                                    <p:animMotion origin="layout" path="M -2.20836E-6 2.30279E-7 L -0.05305 2.30279E-7 C -0.07683 2.30279E-7 -0.10604 -0.0659 -0.10604 -0.1193 L -0.10604 -0.238 " pathEditMode="relative" rAng="0" ptsTypes="AAAA">
                                      <p:cBhvr>
                                        <p:cTn id="97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6" y="-11906"/>
                                    </p:animMotion>
                                  </p:childTnLst>
                                </p:cTn>
                              </p:par>
                              <p:par>
                                <p:cTn id="98" presetID="1" presetClass="exit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5" grpId="0"/>
      <p:bldP spid="55" grpId="1"/>
      <p:bldP spid="55" grpId="2"/>
      <p:bldP spid="59" grpId="0" animBg="1"/>
      <p:bldP spid="73" grpId="0" animBg="1"/>
      <p:bldP spid="74" grpId="0"/>
      <p:bldP spid="74" grpId="1"/>
      <p:bldP spid="77" grpId="0" build="p"/>
      <p:bldP spid="83" grpId="0"/>
      <p:bldP spid="31" grpId="0"/>
      <p:bldP spid="31" grpId="1"/>
      <p:bldP spid="31" grpId="2"/>
      <p:bldP spid="33" grpId="0" animBg="1"/>
      <p:bldP spid="3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5011021" y="1329547"/>
            <a:ext cx="2255725" cy="22652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1475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858635" y="2462172"/>
            <a:ext cx="2477963" cy="1254063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266746" y="2379623"/>
            <a:ext cx="139693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787200" y="2379623"/>
            <a:ext cx="138106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5362487" y="1646402"/>
            <a:ext cx="1467068" cy="163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2" dirty="0" smtClean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0002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927690" y="4335560"/>
            <a:ext cx="8561580" cy="3854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1905" dirty="0" smtClean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什么是</a:t>
            </a:r>
            <a:r>
              <a:rPr lang="en-US" altLang="zh-CN" sz="1905" dirty="0" err="1" smtClean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ArtMethod</a:t>
            </a:r>
            <a:r>
              <a:rPr lang="en-US" altLang="zh-CN" sz="1905" dirty="0" smtClean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,</a:t>
            </a:r>
            <a:r>
              <a:rPr lang="zh-CN" altLang="en-US" sz="1905" dirty="0" smtClean="0">
                <a:solidFill>
                  <a:srgbClr val="FF000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类中在内存中的分布是什么样的</a:t>
            </a:r>
            <a:endParaRPr lang="zh-CN" altLang="en-US" sz="1905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4881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270" y="213330"/>
            <a:ext cx="11429508" cy="582516"/>
          </a:xfrm>
        </p:spPr>
        <p:txBody>
          <a:bodyPr/>
          <a:lstStyle/>
          <a:p>
            <a:r>
              <a:rPr lang="en-US" altLang="zh-CN" sz="3792" dirty="0" err="1" smtClean="0"/>
              <a:t>ArtMethod</a:t>
            </a:r>
            <a:r>
              <a:rPr lang="zh-CN" altLang="en-US" sz="3792" dirty="0" smtClean="0"/>
              <a:t>内存分布</a:t>
            </a:r>
            <a:endParaRPr lang="zh-CN" altLang="en-US" sz="3492" dirty="0"/>
          </a:p>
        </p:txBody>
      </p:sp>
      <p:sp>
        <p:nvSpPr>
          <p:cNvPr id="56" name="圆角矩形 55"/>
          <p:cNvSpPr/>
          <p:nvPr/>
        </p:nvSpPr>
        <p:spPr>
          <a:xfrm>
            <a:off x="1925961" y="1587815"/>
            <a:ext cx="4376063" cy="3048840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 dirty="0"/>
          </a:p>
        </p:txBody>
      </p:sp>
      <p:sp>
        <p:nvSpPr>
          <p:cNvPr id="3" name="矩形 2"/>
          <p:cNvSpPr/>
          <p:nvPr/>
        </p:nvSpPr>
        <p:spPr>
          <a:xfrm>
            <a:off x="2015927" y="1915059"/>
            <a:ext cx="1431636" cy="231832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25962" y="1242305"/>
            <a:ext cx="18010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方法区</a:t>
            </a:r>
          </a:p>
          <a:p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2015926" y="1904838"/>
            <a:ext cx="1401220" cy="621392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ArtMethod</a:t>
            </a:r>
            <a:endParaRPr lang="zh-CN" altLang="en-US" sz="1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417146" y="2014599"/>
            <a:ext cx="5131140" cy="1248657"/>
            <a:chOff x="3417146" y="2014599"/>
            <a:chExt cx="5131140" cy="1248657"/>
          </a:xfrm>
        </p:grpSpPr>
        <p:sp>
          <p:nvSpPr>
            <p:cNvPr id="55" name="文本框 54"/>
            <p:cNvSpPr txBox="1"/>
            <p:nvPr/>
          </p:nvSpPr>
          <p:spPr>
            <a:xfrm>
              <a:off x="4055762" y="2215534"/>
              <a:ext cx="4492524" cy="1047722"/>
            </a:xfrm>
            <a:prstGeom prst="rect">
              <a:avLst/>
            </a:prstGeom>
          </p:spPr>
          <p:txBody>
            <a:bodyPr vert="horz" wrap="square" lIns="48386" tIns="24193" rIns="48386" bIns="24193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7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0000: new-instance v0, 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7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0002: invoke-direct {v0},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7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0005: return-object v0</a:t>
              </a:r>
              <a:endParaRPr lang="zh-CN" altLang="en-US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910527" y="2014599"/>
              <a:ext cx="2545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</a:rPr>
                <a:t>以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byte[]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数组存在于方法区中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肘形连接符 10"/>
            <p:cNvCxnSpPr>
              <a:stCxn id="36" idx="3"/>
              <a:endCxn id="55" idx="1"/>
            </p:cNvCxnSpPr>
            <p:nvPr/>
          </p:nvCxnSpPr>
          <p:spPr>
            <a:xfrm>
              <a:off x="3417146" y="2215534"/>
              <a:ext cx="638616" cy="52386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圆角矩形 39"/>
          <p:cNvSpPr/>
          <p:nvPr/>
        </p:nvSpPr>
        <p:spPr>
          <a:xfrm>
            <a:off x="2015925" y="2526274"/>
            <a:ext cx="1401220" cy="621392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ArtMethod</a:t>
            </a:r>
            <a:endParaRPr lang="zh-CN" altLang="en-US" sz="1400" dirty="0"/>
          </a:p>
        </p:txBody>
      </p:sp>
      <p:sp>
        <p:nvSpPr>
          <p:cNvPr id="41" name="圆角矩形 40"/>
          <p:cNvSpPr/>
          <p:nvPr/>
        </p:nvSpPr>
        <p:spPr>
          <a:xfrm>
            <a:off x="2015925" y="3094519"/>
            <a:ext cx="1401220" cy="621392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ArtMethod</a:t>
            </a:r>
            <a:endParaRPr lang="zh-CN" altLang="en-US" sz="1400" dirty="0"/>
          </a:p>
        </p:txBody>
      </p:sp>
      <p:sp>
        <p:nvSpPr>
          <p:cNvPr id="42" name="圆角矩形 41"/>
          <p:cNvSpPr/>
          <p:nvPr/>
        </p:nvSpPr>
        <p:spPr>
          <a:xfrm>
            <a:off x="2015925" y="3656090"/>
            <a:ext cx="1401220" cy="621392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ArtMethod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65510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41" grpId="0" animBg="1"/>
      <p:bldP spid="4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270" y="213330"/>
            <a:ext cx="11429508" cy="582516"/>
          </a:xfrm>
        </p:spPr>
        <p:txBody>
          <a:bodyPr/>
          <a:lstStyle/>
          <a:p>
            <a:r>
              <a:rPr lang="en-US" altLang="zh-CN" sz="3792" dirty="0" err="1" smtClean="0"/>
              <a:t>ArtMethod</a:t>
            </a:r>
            <a:r>
              <a:rPr lang="zh-CN" altLang="en-US" sz="3792" dirty="0" smtClean="0"/>
              <a:t>内存分布</a:t>
            </a:r>
            <a:endParaRPr lang="zh-CN" altLang="en-US" sz="3492" dirty="0"/>
          </a:p>
        </p:txBody>
      </p:sp>
      <p:sp>
        <p:nvSpPr>
          <p:cNvPr id="56" name="圆角矩形 55"/>
          <p:cNvSpPr/>
          <p:nvPr/>
        </p:nvSpPr>
        <p:spPr>
          <a:xfrm>
            <a:off x="1925961" y="1587815"/>
            <a:ext cx="4376063" cy="3048840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 dirty="0"/>
          </a:p>
        </p:txBody>
      </p:sp>
      <p:sp>
        <p:nvSpPr>
          <p:cNvPr id="3" name="矩形 2"/>
          <p:cNvSpPr/>
          <p:nvPr/>
        </p:nvSpPr>
        <p:spPr>
          <a:xfrm>
            <a:off x="2015927" y="1915059"/>
            <a:ext cx="1431636" cy="2318327"/>
          </a:xfrm>
          <a:prstGeom prst="rect">
            <a:avLst/>
          </a:prstGeom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925962" y="1242305"/>
            <a:ext cx="1801091" cy="6624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方法区</a:t>
            </a:r>
          </a:p>
          <a:p>
            <a:endParaRPr lang="zh-CN" altLang="en-US" dirty="0"/>
          </a:p>
        </p:txBody>
      </p:sp>
      <p:sp>
        <p:nvSpPr>
          <p:cNvPr id="36" name="圆角矩形 35"/>
          <p:cNvSpPr/>
          <p:nvPr/>
        </p:nvSpPr>
        <p:spPr>
          <a:xfrm>
            <a:off x="2015926" y="1904838"/>
            <a:ext cx="1401220" cy="621392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ArtMethod</a:t>
            </a:r>
            <a:endParaRPr lang="zh-CN" altLang="en-US" sz="1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3417146" y="2014599"/>
            <a:ext cx="5131140" cy="1248657"/>
            <a:chOff x="3417146" y="2014599"/>
            <a:chExt cx="5131140" cy="1248657"/>
          </a:xfrm>
        </p:grpSpPr>
        <p:sp>
          <p:nvSpPr>
            <p:cNvPr id="55" name="文本框 54"/>
            <p:cNvSpPr txBox="1"/>
            <p:nvPr/>
          </p:nvSpPr>
          <p:spPr>
            <a:xfrm>
              <a:off x="4055762" y="2215534"/>
              <a:ext cx="4492524" cy="1047722"/>
            </a:xfrm>
            <a:prstGeom prst="rect">
              <a:avLst/>
            </a:prstGeom>
          </p:spPr>
          <p:txBody>
            <a:bodyPr vert="horz" wrap="square" lIns="48386" tIns="24193" rIns="48386" bIns="24193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7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0000: new-instance v0, 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7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0002: invoke-direct {v0}, 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7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0005: return-object v0</a:t>
              </a:r>
              <a:endParaRPr lang="zh-CN" altLang="en-US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910527" y="2014599"/>
              <a:ext cx="2545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chemeClr val="bg1"/>
                  </a:solidFill>
                </a:rPr>
                <a:t>以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byte[]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数组存在于方法区中</a:t>
              </a:r>
              <a:endParaRPr lang="zh-CN" altLang="en-US" sz="1400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肘形连接符 10"/>
            <p:cNvCxnSpPr>
              <a:stCxn id="36" idx="3"/>
              <a:endCxn id="55" idx="1"/>
            </p:cNvCxnSpPr>
            <p:nvPr/>
          </p:nvCxnSpPr>
          <p:spPr>
            <a:xfrm>
              <a:off x="3417146" y="2215534"/>
              <a:ext cx="638616" cy="523861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0" name="圆角矩形 39"/>
          <p:cNvSpPr/>
          <p:nvPr/>
        </p:nvSpPr>
        <p:spPr>
          <a:xfrm>
            <a:off x="2015925" y="2526274"/>
            <a:ext cx="1401220" cy="621392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ArtMethod</a:t>
            </a:r>
            <a:endParaRPr lang="zh-CN" altLang="en-US" sz="1400" dirty="0"/>
          </a:p>
        </p:txBody>
      </p:sp>
      <p:sp>
        <p:nvSpPr>
          <p:cNvPr id="41" name="圆角矩形 40"/>
          <p:cNvSpPr/>
          <p:nvPr/>
        </p:nvSpPr>
        <p:spPr>
          <a:xfrm>
            <a:off x="2015925" y="3094519"/>
            <a:ext cx="1401220" cy="621392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ArtMethod</a:t>
            </a:r>
            <a:endParaRPr lang="zh-CN" altLang="en-US" sz="1400" dirty="0"/>
          </a:p>
        </p:txBody>
      </p:sp>
      <p:sp>
        <p:nvSpPr>
          <p:cNvPr id="42" name="圆角矩形 41"/>
          <p:cNvSpPr/>
          <p:nvPr/>
        </p:nvSpPr>
        <p:spPr>
          <a:xfrm>
            <a:off x="2015925" y="3656090"/>
            <a:ext cx="1401220" cy="621392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err="1" smtClean="0"/>
              <a:t>ArtMethod</a:t>
            </a:r>
            <a:endParaRPr lang="zh-CN" altLang="en-US" sz="1400" dirty="0"/>
          </a:p>
        </p:txBody>
      </p:sp>
      <p:grpSp>
        <p:nvGrpSpPr>
          <p:cNvPr id="5" name="组合 4"/>
          <p:cNvGrpSpPr/>
          <p:nvPr/>
        </p:nvGrpSpPr>
        <p:grpSpPr>
          <a:xfrm>
            <a:off x="3447563" y="2061645"/>
            <a:ext cx="8139922" cy="1248657"/>
            <a:chOff x="3447563" y="2061645"/>
            <a:chExt cx="8139922" cy="1248657"/>
          </a:xfrm>
        </p:grpSpPr>
        <p:sp>
          <p:nvSpPr>
            <p:cNvPr id="17" name="文本框 16"/>
            <p:cNvSpPr txBox="1"/>
            <p:nvPr/>
          </p:nvSpPr>
          <p:spPr>
            <a:xfrm>
              <a:off x="7094961" y="2262580"/>
              <a:ext cx="4492524" cy="1047722"/>
            </a:xfrm>
            <a:prstGeom prst="rect">
              <a:avLst/>
            </a:prstGeom>
          </p:spPr>
          <p:txBody>
            <a:bodyPr vert="horz" wrap="square" lIns="48386" tIns="24193" rIns="48386" bIns="24193" rtlCol="0">
              <a:no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127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0000: </a:t>
              </a:r>
              <a:r>
                <a:rPr lang="en-US" altLang="zh-CN" sz="1270" dirty="0" err="1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const</a:t>
              </a:r>
              <a:r>
                <a:rPr lang="en-US" altLang="zh-CN" sz="127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v0 </a:t>
              </a:r>
              <a:r>
                <a:rPr lang="en-US" altLang="zh-CN" sz="1270" dirty="0" err="1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int</a:t>
              </a:r>
              <a:r>
                <a:rPr lang="en-US" altLang="zh-CN" sz="127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100</a:t>
              </a:r>
            </a:p>
            <a:p>
              <a:pPr>
                <a:lnSpc>
                  <a:spcPct val="150000"/>
                </a:lnSpc>
              </a:pPr>
              <a:r>
                <a:rPr lang="en-US" altLang="zh-CN" sz="127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</a:t>
              </a:r>
              <a:r>
                <a:rPr lang="en-US" altLang="zh-CN" sz="127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0002: </a:t>
              </a:r>
              <a:r>
                <a:rPr lang="en-US" altLang="zh-CN" sz="1270" dirty="0" err="1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const</a:t>
              </a:r>
              <a:r>
                <a:rPr lang="en-US" altLang="zh-CN" sz="127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v1 </a:t>
              </a:r>
              <a:r>
                <a:rPr lang="en-US" altLang="zh-CN" sz="1270" dirty="0" err="1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int</a:t>
              </a:r>
              <a:r>
                <a:rPr lang="en-US" altLang="zh-CN" sz="127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200</a:t>
              </a:r>
              <a:endPara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27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0005: return-object </a:t>
              </a:r>
              <a:r>
                <a:rPr lang="en-US" altLang="zh-CN" sz="127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v1</a:t>
              </a:r>
              <a:endParaRPr lang="zh-CN" altLang="en-US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046115" y="2061645"/>
              <a:ext cx="254581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/>
                <a:t>正确的</a:t>
              </a:r>
              <a:r>
                <a:rPr lang="en-US" altLang="zh-CN" sz="1400" dirty="0" smtClean="0"/>
                <a:t>java</a:t>
              </a:r>
              <a:r>
                <a:rPr lang="zh-CN" altLang="en-US" sz="1400" dirty="0" smtClean="0"/>
                <a:t>方法指令集</a:t>
              </a:r>
              <a:endParaRPr lang="zh-CN" altLang="en-US" sz="1400" dirty="0"/>
            </a:p>
          </p:txBody>
        </p:sp>
        <p:cxnSp>
          <p:nvCxnSpPr>
            <p:cNvPr id="19" name="肘形连接符 18"/>
            <p:cNvCxnSpPr>
              <a:endCxn id="17" idx="1"/>
            </p:cNvCxnSpPr>
            <p:nvPr/>
          </p:nvCxnSpPr>
          <p:spPr>
            <a:xfrm>
              <a:off x="3447563" y="2215534"/>
              <a:ext cx="3647398" cy="570907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6021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0" grpId="0" animBg="1"/>
      <p:bldP spid="41" grpId="0" animBg="1"/>
      <p:bldP spid="4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1270" y="213330"/>
            <a:ext cx="11429508" cy="582516"/>
          </a:xfrm>
        </p:spPr>
        <p:txBody>
          <a:bodyPr/>
          <a:lstStyle/>
          <a:p>
            <a:r>
              <a:rPr lang="zh-CN" altLang="en-US" sz="3792"/>
              <a:t>内存原理</a:t>
            </a:r>
            <a:endParaRPr lang="zh-CN" altLang="en-US" sz="3492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5430" y="1099690"/>
            <a:ext cx="1523198" cy="15170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019408" y="3216079"/>
            <a:ext cx="992729" cy="79335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0822" y="5167015"/>
            <a:ext cx="7189902" cy="1636931"/>
          </a:xfrm>
          <a:prstGeom prst="rect">
            <a:avLst/>
          </a:prstGeom>
        </p:spPr>
      </p:pic>
      <p:cxnSp>
        <p:nvCxnSpPr>
          <p:cNvPr id="19" name="直接箭头连接符 18"/>
          <p:cNvCxnSpPr>
            <a:stCxn id="4" idx="2"/>
          </p:cNvCxnSpPr>
          <p:nvPr/>
        </p:nvCxnSpPr>
        <p:spPr>
          <a:xfrm>
            <a:off x="8587029" y="2616742"/>
            <a:ext cx="0" cy="599337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/>
          <p:nvPr/>
        </p:nvCxnSpPr>
        <p:spPr>
          <a:xfrm rot="16200000" flipH="1">
            <a:off x="5432307" y="3167689"/>
            <a:ext cx="1118221" cy="3091015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肘形连接符 25"/>
          <p:cNvCxnSpPr>
            <a:endCxn id="13" idx="0"/>
          </p:cNvCxnSpPr>
          <p:nvPr/>
        </p:nvCxnSpPr>
        <p:spPr>
          <a:xfrm>
            <a:off x="6747690" y="4082928"/>
            <a:ext cx="1768083" cy="1084087"/>
          </a:xfrm>
          <a:prstGeom prst="bentConnector2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endCxn id="13" idx="0"/>
          </p:cNvCxnSpPr>
          <p:nvPr/>
        </p:nvCxnSpPr>
        <p:spPr>
          <a:xfrm rot="5400000">
            <a:off x="10057443" y="2748958"/>
            <a:ext cx="876389" cy="3959728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肘形连接符 31"/>
          <p:cNvCxnSpPr>
            <a:endCxn id="13" idx="0"/>
          </p:cNvCxnSpPr>
          <p:nvPr/>
        </p:nvCxnSpPr>
        <p:spPr>
          <a:xfrm rot="5400000">
            <a:off x="8798969" y="4007431"/>
            <a:ext cx="876389" cy="1442781"/>
          </a:xfrm>
          <a:prstGeom prst="bentConnector3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8480274" y="2683598"/>
            <a:ext cx="0" cy="4340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8389697" y="3077694"/>
            <a:ext cx="2250014" cy="544670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endParaRPr lang="zh-CN" altLang="en-US" sz="1693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11638559" y="5606145"/>
            <a:ext cx="2001727" cy="92989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17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主内存</a:t>
            </a:r>
          </a:p>
        </p:txBody>
      </p:sp>
      <p:sp>
        <p:nvSpPr>
          <p:cNvPr id="56" name="圆角矩形 55"/>
          <p:cNvSpPr/>
          <p:nvPr/>
        </p:nvSpPr>
        <p:spPr>
          <a:xfrm>
            <a:off x="5214108" y="5301688"/>
            <a:ext cx="2476898" cy="1016386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05" dirty="0"/>
              <a:t>方法区</a:t>
            </a:r>
          </a:p>
        </p:txBody>
      </p:sp>
      <p:sp>
        <p:nvSpPr>
          <p:cNvPr id="57" name="圆角矩形 56"/>
          <p:cNvSpPr/>
          <p:nvPr/>
        </p:nvSpPr>
        <p:spPr>
          <a:xfrm>
            <a:off x="7809475" y="5311667"/>
            <a:ext cx="2476898" cy="1016386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05" dirty="0"/>
              <a:t>堆区</a:t>
            </a:r>
          </a:p>
        </p:txBody>
      </p:sp>
      <p:sp>
        <p:nvSpPr>
          <p:cNvPr id="55" name="文本框 54"/>
          <p:cNvSpPr txBox="1"/>
          <p:nvPr/>
        </p:nvSpPr>
        <p:spPr>
          <a:xfrm>
            <a:off x="5214108" y="5399514"/>
            <a:ext cx="4492524" cy="1047722"/>
          </a:xfrm>
          <a:prstGeom prst="rect">
            <a:avLst/>
          </a:prstGeom>
        </p:spPr>
        <p:txBody>
          <a:bodyPr vert="horz" wrap="square" lIns="48386" tIns="24193" rIns="48386" bIns="24193" rtlCol="0"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0000: new-instance v0,  </a:t>
            </a:r>
          </a:p>
          <a:p>
            <a:pPr>
              <a:lnSpc>
                <a:spcPct val="150000"/>
              </a:lnSpc>
            </a:pP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0002: invoke-direct {v0}, </a:t>
            </a:r>
          </a:p>
          <a:p>
            <a:pPr>
              <a:lnSpc>
                <a:spcPct val="150000"/>
              </a:lnSpc>
            </a:pPr>
            <a:r>
              <a:rPr lang="en-US" altLang="zh-CN" sz="127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0005: return-object v0</a:t>
            </a:r>
            <a:endParaRPr lang="zh-CN" altLang="en-US" sz="127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59" name="菱形 58"/>
          <p:cNvSpPr/>
          <p:nvPr/>
        </p:nvSpPr>
        <p:spPr>
          <a:xfrm>
            <a:off x="2586292" y="4434662"/>
            <a:ext cx="2438844" cy="917933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93" dirty="0"/>
              <a:t>执行引擎</a:t>
            </a:r>
          </a:p>
        </p:txBody>
      </p:sp>
      <p:cxnSp>
        <p:nvCxnSpPr>
          <p:cNvPr id="71" name="直接箭头连接符 70"/>
          <p:cNvCxnSpPr>
            <a:endCxn id="13" idx="0"/>
          </p:cNvCxnSpPr>
          <p:nvPr/>
        </p:nvCxnSpPr>
        <p:spPr>
          <a:xfrm>
            <a:off x="8508121" y="4009434"/>
            <a:ext cx="7652" cy="11575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圆角矩形 72"/>
          <p:cNvSpPr/>
          <p:nvPr/>
        </p:nvSpPr>
        <p:spPr>
          <a:xfrm>
            <a:off x="6940640" y="2759861"/>
            <a:ext cx="745193" cy="1674061"/>
          </a:xfrm>
          <a:prstGeom prst="roundRect">
            <a:avLst>
              <a:gd name="adj" fmla="val 2562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05" dirty="0"/>
              <a:t>栈区</a:t>
            </a:r>
          </a:p>
        </p:txBody>
      </p:sp>
      <p:sp>
        <p:nvSpPr>
          <p:cNvPr id="75" name="文本框 74"/>
          <p:cNvSpPr txBox="1"/>
          <p:nvPr/>
        </p:nvSpPr>
        <p:spPr>
          <a:xfrm>
            <a:off x="7571472" y="593782"/>
            <a:ext cx="2001727" cy="92989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117" b="1" dirty="0" err="1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cpu</a:t>
            </a:r>
            <a:endParaRPr lang="zh-CN" altLang="en-US" sz="2117" b="1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8934095" y="3275644"/>
            <a:ext cx="2001727" cy="92989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117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高速缓冲区</a:t>
            </a:r>
          </a:p>
        </p:txBody>
      </p:sp>
      <p:cxnSp>
        <p:nvCxnSpPr>
          <p:cNvPr id="70" name="肘形连接符 69"/>
          <p:cNvCxnSpPr>
            <a:endCxn id="59" idx="2"/>
          </p:cNvCxnSpPr>
          <p:nvPr/>
        </p:nvCxnSpPr>
        <p:spPr>
          <a:xfrm rot="10800000">
            <a:off x="6302026" y="5352600"/>
            <a:ext cx="1589713" cy="346193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组合 28"/>
          <p:cNvGrpSpPr/>
          <p:nvPr/>
        </p:nvGrpSpPr>
        <p:grpSpPr>
          <a:xfrm>
            <a:off x="1532444" y="2890470"/>
            <a:ext cx="4140006" cy="1544192"/>
            <a:chOff x="897184" y="8000779"/>
            <a:chExt cx="7823846" cy="2918235"/>
          </a:xfrm>
        </p:grpSpPr>
        <p:cxnSp>
          <p:nvCxnSpPr>
            <p:cNvPr id="31" name="肘形连接符 30"/>
            <p:cNvCxnSpPr>
              <a:stCxn id="59" idx="0"/>
              <a:endCxn id="34" idx="3"/>
            </p:cNvCxnSpPr>
            <p:nvPr/>
          </p:nvCxnSpPr>
          <p:spPr>
            <a:xfrm rot="16200000" flipV="1">
              <a:off x="2090887" y="7816656"/>
              <a:ext cx="2156683" cy="4048033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897184" y="8000779"/>
              <a:ext cx="7823846" cy="780757"/>
            </a:xfrm>
            <a:prstGeom prst="rect">
              <a:avLst/>
            </a:prstGeom>
          </p:spPr>
          <p:txBody>
            <a:bodyPr vert="horz" wrap="square" lIns="48386" tIns="24193" rIns="48386" bIns="24193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7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寻找到</a:t>
              </a:r>
              <a:r>
                <a:rPr lang="en-US" altLang="zh-CN" sz="1270" dirty="0" err="1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ArtMethod</a:t>
              </a:r>
              <a:r>
                <a:rPr lang="en-US" altLang="zh-CN" sz="127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 </a:t>
              </a:r>
              <a:r>
                <a:rPr lang="zh-CN" altLang="en-US" sz="127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中</a:t>
              </a:r>
              <a:r>
                <a:rPr lang="en-US" altLang="zh-CN" sz="127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data</a:t>
              </a:r>
              <a:r>
                <a:rPr lang="zh-CN" altLang="en-US" sz="127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变量，直接将结果返回</a:t>
              </a:r>
              <a:endParaRPr lang="zh-CN" altLang="en-US" sz="127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34" name="圆角矩形 33"/>
          <p:cNvSpPr/>
          <p:nvPr/>
        </p:nvSpPr>
        <p:spPr>
          <a:xfrm>
            <a:off x="50451" y="2900632"/>
            <a:ext cx="1613237" cy="785629"/>
          </a:xfrm>
          <a:prstGeom prst="roundRect">
            <a:avLst>
              <a:gd name="adj" fmla="val 2562"/>
            </a:avLst>
          </a:prstGeom>
          <a:solidFill>
            <a:schemeClr val="tx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905" dirty="0" smtClean="0"/>
              <a:t>调用层</a:t>
            </a:r>
            <a:endParaRPr lang="zh-CN" altLang="en-US" sz="1905" dirty="0"/>
          </a:p>
        </p:txBody>
      </p:sp>
      <p:cxnSp>
        <p:nvCxnSpPr>
          <p:cNvPr id="5" name="肘形连接符 4"/>
          <p:cNvCxnSpPr>
            <a:stCxn id="34" idx="2"/>
            <a:endCxn id="59" idx="1"/>
          </p:cNvCxnSpPr>
          <p:nvPr/>
        </p:nvCxnSpPr>
        <p:spPr>
          <a:xfrm rot="16200000" flipH="1">
            <a:off x="1117997" y="3425334"/>
            <a:ext cx="1207368" cy="172922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380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836E-6 2.30279E-7 L -0.05305 2.30279E-7 C -0.07683 2.30279E-7 -0.10604 -0.0659 -0.10604 -0.1193 L -0.10604 -0.238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306" y="-11906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0" animBg="1"/>
      <p:bldP spid="55" grpId="0"/>
      <p:bldP spid="55" grpId="1"/>
      <p:bldP spid="55" grpId="2"/>
      <p:bldP spid="59" grpId="0" animBg="1"/>
      <p:bldP spid="73" grpId="0" animBg="1"/>
      <p:bldP spid="3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图片 99"/>
          <p:cNvPicPr/>
          <p:nvPr/>
        </p:nvPicPr>
        <p:blipFill>
          <a:blip r:embed="rId3"/>
          <a:stretch>
            <a:fillRect/>
          </a:stretch>
        </p:blipFill>
        <p:spPr>
          <a:xfrm>
            <a:off x="3023777" y="-26723"/>
            <a:ext cx="3205136" cy="6916525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4481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969750" y="1339866"/>
            <a:ext cx="2255725" cy="22652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1475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858635" y="2462172"/>
            <a:ext cx="2477963" cy="1254063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266746" y="2379623"/>
            <a:ext cx="139693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787200" y="2379623"/>
            <a:ext cx="138106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5362487" y="1605129"/>
            <a:ext cx="1467068" cy="163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2" dirty="0" smtClean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03</a:t>
            </a:r>
            <a:endParaRPr lang="zh-CN" altLang="en-US" sz="10002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927690" y="4335560"/>
            <a:ext cx="8561580" cy="5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175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为什么虚拟机要设计方法区，堆区呢</a:t>
            </a:r>
            <a:r>
              <a:rPr lang="en-US" altLang="zh-CN" sz="3175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?</a:t>
            </a:r>
            <a:endParaRPr lang="zh-CN" altLang="en-US" sz="1905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0432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493" dirty="0"/>
              <a:t>为什么虚拟机要设计方法区，堆区呢</a:t>
            </a:r>
            <a:r>
              <a:rPr lang="en-US" altLang="zh-CN" sz="3493" dirty="0"/>
              <a:t>?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3082382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 smtClean="0"/>
              <a:t>Java</a:t>
            </a:r>
            <a:r>
              <a:rPr lang="zh-CN" altLang="en-US" sz="1905" dirty="0" smtClean="0"/>
              <a:t>这门语言最大的优势是 不用程序员管理内存创建于回收，</a:t>
            </a:r>
            <a:r>
              <a:rPr lang="en-US" altLang="zh-CN" sz="1905" dirty="0" smtClean="0"/>
              <a:t>Oracle</a:t>
            </a:r>
            <a:r>
              <a:rPr lang="zh-CN" altLang="en-US" sz="1905" dirty="0" smtClean="0"/>
              <a:t>为了管理</a:t>
            </a:r>
            <a:r>
              <a:rPr lang="en-US" altLang="zh-CN" sz="1905" dirty="0" smtClean="0"/>
              <a:t>java</a:t>
            </a:r>
            <a:r>
              <a:rPr lang="zh-CN" altLang="en-US" sz="1905" dirty="0" smtClean="0"/>
              <a:t>对象运行机制</a:t>
            </a:r>
            <a:endParaRPr lang="en-US" altLang="zh-CN" sz="1905" dirty="0" smtClean="0"/>
          </a:p>
          <a:p>
            <a:pPr algn="just"/>
            <a:endParaRPr lang="en-US" altLang="zh-CN" sz="1905" dirty="0" smtClean="0"/>
          </a:p>
          <a:p>
            <a:pPr algn="just"/>
            <a:r>
              <a:rPr lang="en-US" altLang="zh-CN" sz="1905" dirty="0" smtClean="0"/>
              <a:t>(</a:t>
            </a:r>
            <a:r>
              <a:rPr lang="zh-CN" altLang="en-US" sz="1905" dirty="0" smtClean="0"/>
              <a:t>生命周期</a:t>
            </a:r>
            <a:r>
              <a:rPr lang="en-US" altLang="zh-CN" sz="1905" dirty="0" smtClean="0"/>
              <a:t>) </a:t>
            </a:r>
            <a:r>
              <a:rPr lang="zh-CN" altLang="en-US" sz="1905" dirty="0" smtClean="0"/>
              <a:t>设计了方法区与堆区。谁来管理，当然还是</a:t>
            </a:r>
            <a:r>
              <a:rPr lang="en-US" altLang="zh-CN" sz="1905" dirty="0" smtClean="0"/>
              <a:t>C++</a:t>
            </a:r>
            <a:r>
              <a:rPr lang="zh-CN" altLang="en-US" sz="1905" dirty="0" smtClean="0"/>
              <a:t>来。方法区和堆区的设立只是为了好管理</a:t>
            </a:r>
            <a:r>
              <a:rPr lang="en-US" altLang="zh-CN" sz="1905" dirty="0" smtClean="0"/>
              <a:t>   </a:t>
            </a:r>
            <a:r>
              <a:rPr lang="zh-CN" altLang="en-US" sz="1905" dirty="0" smtClean="0"/>
              <a:t>在</a:t>
            </a:r>
            <a:r>
              <a:rPr lang="en-US" altLang="zh-CN" sz="1905" dirty="0" err="1" smtClean="0"/>
              <a:t>linux</a:t>
            </a:r>
            <a:r>
              <a:rPr lang="zh-CN" altLang="en-US" sz="1905" dirty="0" smtClean="0"/>
              <a:t>系统 这些区域本身都不存在，</a:t>
            </a:r>
            <a:endParaRPr lang="en-US" altLang="zh-CN" sz="1905" dirty="0"/>
          </a:p>
          <a:p>
            <a:pPr algn="just"/>
            <a:r>
              <a:rPr lang="en-US" altLang="zh-CN" sz="1905" dirty="0" smtClean="0"/>
              <a:t> </a:t>
            </a:r>
            <a:endParaRPr lang="en-US" altLang="zh-CN" sz="1905" dirty="0" smtClean="0">
              <a:solidFill>
                <a:schemeClr val="accent1"/>
              </a:solidFill>
            </a:endParaRPr>
          </a:p>
          <a:p>
            <a:pPr algn="just"/>
            <a:endParaRPr lang="en-US" altLang="zh-CN" sz="1905" dirty="0" smtClean="0">
              <a:solidFill>
                <a:schemeClr val="accent1"/>
              </a:solidFill>
            </a:endParaRPr>
          </a:p>
          <a:p>
            <a:pPr algn="just"/>
            <a:r>
              <a:rPr lang="zh-CN" altLang="en-US" sz="1600" dirty="0" smtClean="0">
                <a:solidFill>
                  <a:schemeClr val="accent1"/>
                </a:solidFill>
              </a:rPr>
              <a:t>如果我们不设立方法区和堆区，可以</a:t>
            </a:r>
            <a:r>
              <a:rPr lang="zh-CN" altLang="en-US" sz="1600" dirty="0">
                <a:solidFill>
                  <a:schemeClr val="accent1"/>
                </a:solidFill>
              </a:rPr>
              <a:t>想象</a:t>
            </a:r>
            <a:r>
              <a:rPr lang="zh-CN" altLang="en-US" sz="1600" dirty="0" smtClean="0">
                <a:solidFill>
                  <a:schemeClr val="accent1"/>
                </a:solidFill>
              </a:rPr>
              <a:t>下下面两种场景</a:t>
            </a:r>
            <a:r>
              <a:rPr lang="en-US" altLang="zh-CN" sz="1600" dirty="0" smtClean="0">
                <a:solidFill>
                  <a:schemeClr val="accent1"/>
                </a:solidFill>
              </a:rPr>
              <a:t>: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pPr algn="just"/>
            <a:r>
              <a:rPr lang="en-US" altLang="zh-CN" sz="1600" dirty="0" smtClean="0"/>
              <a:t>1 </a:t>
            </a:r>
            <a:r>
              <a:rPr lang="zh-CN" altLang="en-US" sz="1600" dirty="0" smtClean="0"/>
              <a:t>如果没有方法区，每次创建对象需要从磁盘加载字节码，然后</a:t>
            </a:r>
            <a:r>
              <a:rPr lang="en-US" altLang="zh-CN" sz="1600" dirty="0" smtClean="0"/>
              <a:t>new</a:t>
            </a:r>
            <a:r>
              <a:rPr lang="zh-CN" altLang="en-US" sz="1600" dirty="0" smtClean="0"/>
              <a:t>出来</a:t>
            </a:r>
            <a:endParaRPr lang="en-US" altLang="zh-CN" sz="1600" dirty="0"/>
          </a:p>
          <a:p>
            <a:pPr algn="just"/>
            <a:r>
              <a:rPr lang="zh-CN" altLang="en-US" sz="1600" dirty="0" smtClean="0"/>
              <a:t>性能是多么低下</a:t>
            </a:r>
            <a:endParaRPr lang="en-US" altLang="zh-CN" sz="1600" dirty="0" smtClean="0"/>
          </a:p>
          <a:p>
            <a:pPr algn="just"/>
            <a:endParaRPr lang="en-US" altLang="zh-CN" sz="1600" dirty="0"/>
          </a:p>
          <a:p>
            <a:pPr algn="just"/>
            <a:r>
              <a:rPr lang="en-US" altLang="zh-CN" sz="1600" dirty="0" smtClean="0"/>
              <a:t>2 </a:t>
            </a:r>
            <a:r>
              <a:rPr lang="zh-CN" altLang="en-US" sz="1600" dirty="0" smtClean="0"/>
              <a:t>如果没有堆区，每次创建都需要加载一个对象，并且携带对应的</a:t>
            </a:r>
            <a:r>
              <a:rPr lang="en-US" altLang="zh-CN" sz="1600" dirty="0" smtClean="0"/>
              <a:t>class</a:t>
            </a:r>
            <a:r>
              <a:rPr lang="zh-CN" altLang="en-US" sz="1600" dirty="0" smtClean="0"/>
              <a:t>，将会需要多少内存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2889396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493" dirty="0"/>
              <a:t>虚拟机给</a:t>
            </a:r>
            <a:r>
              <a:rPr lang="en-US" altLang="zh-CN" sz="3493" dirty="0"/>
              <a:t>App</a:t>
            </a:r>
            <a:r>
              <a:rPr lang="zh-CN" altLang="en-US" sz="3493" dirty="0"/>
              <a:t>的内存我们该怎么理解呢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163208" y="1566029"/>
            <a:ext cx="10071299" cy="4782848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	Android</a:t>
            </a:r>
            <a:r>
              <a:rPr lang="zh-CN" altLang="en-US" sz="1905" dirty="0"/>
              <a:t>虚拟机在</a:t>
            </a:r>
            <a:r>
              <a:rPr lang="en-US" altLang="zh-CN" sz="1905" dirty="0" err="1"/>
              <a:t>linux</a:t>
            </a:r>
            <a:r>
              <a:rPr lang="zh-CN" altLang="en-US" sz="1905" dirty="0"/>
              <a:t>中的</a:t>
            </a:r>
            <a:r>
              <a:rPr lang="zh-CN" altLang="en-US" sz="1905" dirty="0">
                <a:solidFill>
                  <a:srgbClr val="1577BA"/>
                </a:solidFill>
              </a:rPr>
              <a:t>申请内存 </a:t>
            </a:r>
            <a:r>
              <a:rPr lang="zh-CN" altLang="en-US" sz="1905" dirty="0"/>
              <a:t>可以理解为一次性</a:t>
            </a:r>
            <a:r>
              <a:rPr lang="en-US" altLang="zh-CN" sz="1905" dirty="0" err="1">
                <a:solidFill>
                  <a:srgbClr val="1577BA"/>
                </a:solidFill>
              </a:rPr>
              <a:t>malloc</a:t>
            </a:r>
            <a:r>
              <a:rPr lang="zh-CN" altLang="en-US" sz="1905" dirty="0"/>
              <a:t>了一大块的内存</a:t>
            </a:r>
            <a:r>
              <a:rPr lang="en-US" altLang="zh-CN" sz="1905" dirty="0"/>
              <a:t>, </a:t>
            </a:r>
            <a:r>
              <a:rPr lang="en-US" altLang="zh-CN" sz="1905" dirty="0" smtClean="0"/>
              <a:t> </a:t>
            </a:r>
            <a:r>
              <a:rPr lang="zh-CN" altLang="en-US" sz="1905" dirty="0" smtClean="0"/>
              <a:t>而内存中 就有</a:t>
            </a:r>
            <a:r>
              <a:rPr lang="zh-CN" altLang="en-US" sz="1905" dirty="0" smtClean="0">
                <a:solidFill>
                  <a:schemeClr val="accent1"/>
                </a:solidFill>
              </a:rPr>
              <a:t>方法区 和堆区</a:t>
            </a:r>
            <a:endParaRPr lang="en-US" altLang="zh-CN" sz="1905" dirty="0">
              <a:solidFill>
                <a:schemeClr val="accent1"/>
              </a:solidFill>
            </a:endParaRPr>
          </a:p>
          <a:p>
            <a:pPr algn="just"/>
            <a:r>
              <a:rPr lang="en-US" altLang="zh-CN" sz="1905" dirty="0" smtClean="0"/>
              <a:t>	</a:t>
            </a:r>
            <a:r>
              <a:rPr lang="zh-CN" altLang="en-US" sz="1905" dirty="0" smtClean="0"/>
              <a:t>开启一</a:t>
            </a:r>
            <a:r>
              <a:rPr lang="zh-CN" altLang="en-US" sz="1905" dirty="0"/>
              <a:t>个</a:t>
            </a:r>
            <a:r>
              <a:rPr lang="en-US" altLang="zh-CN" sz="1905" dirty="0"/>
              <a:t>App</a:t>
            </a:r>
            <a:r>
              <a:rPr lang="zh-CN" altLang="en-US" sz="1905" dirty="0" smtClean="0"/>
              <a:t>代表虚拟机</a:t>
            </a:r>
            <a:r>
              <a:rPr lang="en-US" altLang="zh-CN" sz="1905" dirty="0" err="1" smtClean="0"/>
              <a:t>malloc</a:t>
            </a:r>
            <a:r>
              <a:rPr lang="zh-CN" altLang="en-US" sz="1905" dirty="0"/>
              <a:t>一次内存 比如</a:t>
            </a:r>
            <a:r>
              <a:rPr lang="en-US" altLang="zh-CN" sz="1905" dirty="0"/>
              <a:t>50M,</a:t>
            </a:r>
            <a:r>
              <a:rPr lang="zh-CN" altLang="en-US" sz="1905" dirty="0"/>
              <a:t>如果运行了</a:t>
            </a:r>
            <a:r>
              <a:rPr lang="en-US" altLang="zh-CN" sz="1905" dirty="0"/>
              <a:t>10</a:t>
            </a:r>
            <a:r>
              <a:rPr lang="zh-CN" altLang="en-US" sz="1905" dirty="0"/>
              <a:t>个</a:t>
            </a:r>
            <a:r>
              <a:rPr lang="en-US" altLang="zh-CN" sz="1905" dirty="0"/>
              <a:t>App</a:t>
            </a:r>
            <a:r>
              <a:rPr lang="zh-CN" altLang="en-US" sz="1905" dirty="0"/>
              <a:t>，那就是</a:t>
            </a:r>
            <a:r>
              <a:rPr lang="en-US" altLang="zh-CN" sz="1905" dirty="0"/>
              <a:t>500M</a:t>
            </a:r>
            <a:r>
              <a:rPr lang="zh-CN" altLang="en-US" sz="1905" dirty="0"/>
              <a:t>。虚拟机占</a:t>
            </a:r>
            <a:r>
              <a:rPr lang="en-US" altLang="zh-CN" sz="1905" dirty="0"/>
              <a:t>Linux</a:t>
            </a:r>
            <a:r>
              <a:rPr lang="zh-CN" altLang="en-US" sz="1905" dirty="0"/>
              <a:t>的内存有</a:t>
            </a:r>
            <a:r>
              <a:rPr lang="en-US" altLang="zh-CN" sz="1905" dirty="0">
                <a:solidFill>
                  <a:srgbClr val="1577BA"/>
                </a:solidFill>
              </a:rPr>
              <a:t>500M</a:t>
            </a:r>
          </a:p>
          <a:p>
            <a:pPr algn="just"/>
            <a:r>
              <a:rPr lang="en-US" altLang="zh-CN" sz="1905" dirty="0" smtClean="0"/>
              <a:t>	 </a:t>
            </a:r>
            <a:endParaRPr lang="en-US" altLang="zh-CN" sz="1905" dirty="0"/>
          </a:p>
          <a:p>
            <a:pPr algn="just"/>
            <a:r>
              <a:rPr lang="en-US" altLang="zh-CN" sz="1905" dirty="0"/>
              <a:t> 	</a:t>
            </a:r>
            <a:r>
              <a:rPr lang="zh-CN" altLang="en-US" sz="1905" dirty="0"/>
              <a:t>然后由虚拟机自己管理内部对象的分配</a:t>
            </a:r>
            <a:r>
              <a:rPr lang="en-US" altLang="zh-CN" sz="1905" dirty="0"/>
              <a:t>. </a:t>
            </a:r>
            <a:r>
              <a:rPr lang="zh-CN" altLang="en-US" sz="1905" dirty="0"/>
              <a:t>由于回收需要知道对象占多大空间</a:t>
            </a:r>
            <a:r>
              <a:rPr lang="en-US" altLang="zh-CN" sz="1905" dirty="0"/>
              <a:t>, </a:t>
            </a:r>
          </a:p>
          <a:p>
            <a:pPr algn="just"/>
            <a:endParaRPr lang="en-US" altLang="zh-CN" sz="1905" dirty="0"/>
          </a:p>
          <a:p>
            <a:pPr algn="just"/>
            <a:r>
              <a:rPr lang="en-US" altLang="zh-CN" sz="1905" dirty="0"/>
              <a:t>	</a:t>
            </a:r>
            <a:r>
              <a:rPr lang="zh-CN" altLang="en-US" sz="1905" dirty="0"/>
              <a:t>所以在</a:t>
            </a:r>
            <a:r>
              <a:rPr lang="zh-CN" altLang="en-US" sz="1905" dirty="0">
                <a:solidFill>
                  <a:srgbClr val="1577BA"/>
                </a:solidFill>
              </a:rPr>
              <a:t>分配对象</a:t>
            </a:r>
            <a:r>
              <a:rPr lang="zh-CN" altLang="en-US" sz="1905" dirty="0"/>
              <a:t>时</a:t>
            </a:r>
            <a:r>
              <a:rPr lang="en-US" altLang="zh-CN" sz="1905" dirty="0"/>
              <a:t>, </a:t>
            </a:r>
            <a:r>
              <a:rPr lang="zh-CN" altLang="en-US" sz="1905" dirty="0"/>
              <a:t>除了对象本身我们看得见的字段外</a:t>
            </a:r>
            <a:r>
              <a:rPr lang="en-US" altLang="zh-CN" sz="1905" dirty="0"/>
              <a:t>, </a:t>
            </a:r>
            <a:r>
              <a:rPr lang="zh-CN" altLang="en-US" sz="1905" dirty="0"/>
              <a:t>还需要对象的描述信息</a:t>
            </a:r>
            <a:r>
              <a:rPr lang="en-US" altLang="zh-CN" sz="1905" dirty="0"/>
              <a:t>, </a:t>
            </a:r>
            <a:r>
              <a:rPr lang="zh-CN" altLang="en-US" sz="1905" dirty="0"/>
              <a:t>这就是对象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对象</a:t>
            </a:r>
            <a:r>
              <a:rPr lang="zh-CN" altLang="en-US" sz="1905" dirty="0" smtClean="0"/>
              <a:t>的</a:t>
            </a:r>
            <a:r>
              <a:rPr lang="zh-CN" altLang="en-US" sz="1905" dirty="0"/>
              <a:t>中隐含的</a:t>
            </a:r>
            <a:r>
              <a:rPr lang="en-US" altLang="zh-CN" sz="1905" dirty="0" err="1">
                <a:solidFill>
                  <a:srgbClr val="FF0000"/>
                </a:solidFill>
              </a:rPr>
              <a:t>klass</a:t>
            </a:r>
            <a:r>
              <a:rPr lang="en-US" altLang="zh-CN" sz="1905" dirty="0"/>
              <a:t>  </a:t>
            </a:r>
            <a:r>
              <a:rPr lang="zh-CN" altLang="en-US" sz="1905" dirty="0"/>
              <a:t>直觉来看 如果靠猜并不能解决心中的疑惑</a:t>
            </a:r>
            <a:r>
              <a:rPr lang="en-US" altLang="zh-CN" sz="1905" dirty="0"/>
              <a:t>, </a:t>
            </a:r>
            <a:r>
              <a:rPr lang="zh-CN" altLang="en-US" sz="1905" dirty="0"/>
              <a:t>只要在正在</a:t>
            </a:r>
            <a:r>
              <a:rPr lang="en-US" altLang="zh-CN" sz="1905" dirty="0" err="1"/>
              <a:t>jdk</a:t>
            </a:r>
            <a:r>
              <a:rPr lang="zh-CN" altLang="en-US" sz="1905" dirty="0"/>
              <a:t>源码中找到分配给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对象的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 </a:t>
            </a:r>
            <a:r>
              <a:rPr lang="zh-CN" altLang="en-US" sz="1905" dirty="0"/>
              <a:t>就能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证明</a:t>
            </a:r>
            <a:r>
              <a:rPr lang="en-US" altLang="zh-CN" sz="1905" dirty="0" err="1"/>
              <a:t>klass</a:t>
            </a:r>
            <a:r>
              <a:rPr lang="zh-CN" altLang="en-US" sz="1905" dirty="0"/>
              <a:t>是 </a:t>
            </a:r>
            <a:r>
              <a:rPr lang="en-US" altLang="zh-CN" sz="1905" dirty="0"/>
              <a:t>Android</a:t>
            </a:r>
            <a:r>
              <a:rPr lang="zh-CN" altLang="en-US" sz="1905" dirty="0"/>
              <a:t>所有对象的源头</a:t>
            </a:r>
            <a:endParaRPr lang="en-US" altLang="zh-CN" sz="1905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2090" y="832654"/>
            <a:ext cx="3083013" cy="701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871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 smtClean="0"/>
              <a:t>Android</a:t>
            </a:r>
            <a:r>
              <a:rPr lang="zh-CN" altLang="en-US" sz="3493" dirty="0" smtClean="0"/>
              <a:t>虚拟机方法区 和堆区本质是什么</a:t>
            </a:r>
            <a:r>
              <a:rPr lang="en-US" altLang="zh-CN" sz="3493" dirty="0" smtClean="0"/>
              <a:t>?</a:t>
            </a:r>
            <a:endParaRPr lang="zh-CN" altLang="en-US" sz="3493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3023905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zh-CN" altLang="en-US" sz="1905" dirty="0"/>
              <a:t>在</a:t>
            </a:r>
            <a:r>
              <a:rPr lang="en-US" altLang="zh-CN" sz="1905" dirty="0"/>
              <a:t>C</a:t>
            </a:r>
            <a:r>
              <a:rPr lang="zh-CN" altLang="en-US" sz="1905" dirty="0"/>
              <a:t>语言中使用内存直接通过指针方式访问内存的某个数据</a:t>
            </a:r>
            <a:r>
              <a:rPr lang="en-US" altLang="zh-CN" sz="1905" dirty="0"/>
              <a:t>,</a:t>
            </a:r>
            <a:r>
              <a:rPr lang="zh-CN" altLang="en-US" sz="1905" dirty="0"/>
              <a:t>指针的作用就是指向了这段数据所在的</a:t>
            </a:r>
            <a:r>
              <a:rPr lang="en-US" altLang="zh-CN" sz="1905" dirty="0"/>
              <a:t>buffer</a:t>
            </a:r>
            <a:r>
              <a:rPr lang="zh-CN" altLang="en-US" sz="1905" dirty="0">
                <a:solidFill>
                  <a:srgbClr val="1577BA"/>
                </a:solidFill>
              </a:rPr>
              <a:t>起始地方</a:t>
            </a:r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而对于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对象来说</a:t>
            </a:r>
            <a:r>
              <a:rPr lang="en-US" altLang="zh-CN" sz="1905" dirty="0"/>
              <a:t>, </a:t>
            </a:r>
            <a:r>
              <a:rPr lang="zh-CN" altLang="en-US" sz="1905" dirty="0"/>
              <a:t>虽然经过了</a:t>
            </a:r>
            <a:r>
              <a:rPr lang="en-US" altLang="zh-CN" sz="1905" dirty="0" err="1"/>
              <a:t>jvm</a:t>
            </a:r>
            <a:r>
              <a:rPr lang="zh-CN" altLang="en-US" sz="1905" dirty="0"/>
              <a:t>的一层屏蔽</a:t>
            </a:r>
            <a:r>
              <a:rPr lang="en-US" altLang="zh-CN" sz="1905" dirty="0"/>
              <a:t>, </a:t>
            </a:r>
            <a:r>
              <a:rPr lang="zh-CN" altLang="en-US" sz="1905" dirty="0"/>
              <a:t>把指针这个概念给隐去了</a:t>
            </a:r>
            <a:r>
              <a:rPr lang="en-US" altLang="zh-CN" sz="1905" dirty="0"/>
              <a:t>, </a:t>
            </a:r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 smtClean="0"/>
              <a:t>   但</a:t>
            </a:r>
            <a:r>
              <a:rPr lang="zh-CN" altLang="en-US" sz="1905" dirty="0"/>
              <a:t>对象</a:t>
            </a:r>
            <a:r>
              <a:rPr lang="zh-CN" altLang="en-US" sz="1905" dirty="0">
                <a:solidFill>
                  <a:srgbClr val="1577BA"/>
                </a:solidFill>
              </a:rPr>
              <a:t>终归是要存在内存</a:t>
            </a:r>
            <a:r>
              <a:rPr lang="zh-CN" altLang="en-US" sz="1905" dirty="0"/>
              <a:t>当中的</a:t>
            </a:r>
            <a:r>
              <a:rPr lang="en-US" altLang="zh-CN" sz="1905" dirty="0"/>
              <a:t>. </a:t>
            </a:r>
            <a:r>
              <a:rPr lang="zh-CN" altLang="en-US" sz="1905" dirty="0"/>
              <a:t>我们知道</a:t>
            </a:r>
            <a:r>
              <a:rPr lang="en-US" altLang="zh-CN" sz="1905" dirty="0"/>
              <a:t>java</a:t>
            </a:r>
            <a:r>
              <a:rPr lang="zh-CN" altLang="en-US" sz="1905" dirty="0"/>
              <a:t>有</a:t>
            </a:r>
            <a:r>
              <a:rPr lang="zh-CN" altLang="en-US" sz="1905" dirty="0">
                <a:solidFill>
                  <a:srgbClr val="1577BA"/>
                </a:solidFill>
              </a:rPr>
              <a:t>各种各样的</a:t>
            </a:r>
            <a:r>
              <a:rPr lang="en-US" altLang="zh-CN" sz="1905" dirty="0">
                <a:solidFill>
                  <a:srgbClr val="1577BA"/>
                </a:solidFill>
              </a:rPr>
              <a:t>class</a:t>
            </a:r>
            <a:r>
              <a:rPr lang="en-US" altLang="zh-CN" sz="1905" dirty="0"/>
              <a:t>, </a:t>
            </a:r>
            <a:r>
              <a:rPr lang="zh-CN" altLang="en-US" sz="1905" dirty="0"/>
              <a:t>在内存中分配对象时</a:t>
            </a:r>
            <a:r>
              <a:rPr lang="en-US" altLang="zh-CN" sz="1905" dirty="0"/>
              <a:t>, class</a:t>
            </a:r>
            <a:r>
              <a:rPr lang="zh-CN" altLang="en-US" sz="1905" dirty="0"/>
              <a:t>就是对应要分配的</a:t>
            </a:r>
            <a:r>
              <a:rPr lang="zh-CN" altLang="en-US" sz="1905" dirty="0">
                <a:solidFill>
                  <a:srgbClr val="1577BA"/>
                </a:solidFill>
              </a:rPr>
              <a:t>对象模板</a:t>
            </a:r>
            <a:r>
              <a:rPr lang="en-US" altLang="zh-CN" sz="1905" dirty="0"/>
              <a:t>, </a:t>
            </a:r>
            <a:r>
              <a:rPr lang="zh-CN" altLang="en-US" sz="1905" dirty="0"/>
              <a:t>对象占多大空间</a:t>
            </a:r>
            <a:r>
              <a:rPr lang="en-US" altLang="zh-CN" sz="1905" dirty="0"/>
              <a:t>, </a:t>
            </a:r>
            <a:r>
              <a:rPr lang="zh-CN" altLang="en-US" sz="1905" dirty="0"/>
              <a:t>每个字段在此空间内的偏移值</a:t>
            </a:r>
            <a:r>
              <a:rPr lang="en-US" altLang="zh-CN" sz="1905" dirty="0"/>
              <a:t>, </a:t>
            </a:r>
            <a:r>
              <a:rPr lang="zh-CN" altLang="en-US" sz="1905" dirty="0"/>
              <a:t>等等信息</a:t>
            </a:r>
            <a:r>
              <a:rPr lang="en-US" altLang="zh-CN" sz="1905" dirty="0"/>
              <a:t>, </a:t>
            </a:r>
            <a:r>
              <a:rPr lang="zh-CN" altLang="en-US" sz="1905" dirty="0"/>
              <a:t>都由</a:t>
            </a:r>
            <a:r>
              <a:rPr lang="en-US" altLang="zh-CN" sz="1905" dirty="0"/>
              <a:t>class</a:t>
            </a:r>
            <a:r>
              <a:rPr lang="zh-CN" altLang="en-US" sz="1905" dirty="0"/>
              <a:t>的定义提供</a:t>
            </a:r>
            <a:r>
              <a:rPr lang="en-US" altLang="zh-CN" sz="1905" dirty="0"/>
              <a:t>. </a:t>
            </a:r>
            <a:r>
              <a:rPr lang="zh-CN" altLang="en-US" sz="1905" dirty="0"/>
              <a:t>对于</a:t>
            </a:r>
            <a:r>
              <a:rPr lang="en-US" altLang="zh-CN" sz="1905" dirty="0">
                <a:solidFill>
                  <a:srgbClr val="1577BA"/>
                </a:solidFill>
              </a:rPr>
              <a:t>GC</a:t>
            </a:r>
            <a:r>
              <a:rPr lang="zh-CN" altLang="en-US" sz="1905" dirty="0">
                <a:solidFill>
                  <a:srgbClr val="1577BA"/>
                </a:solidFill>
              </a:rPr>
              <a:t>来说</a:t>
            </a:r>
            <a:r>
              <a:rPr lang="en-US" altLang="zh-CN" sz="1905" dirty="0"/>
              <a:t>, </a:t>
            </a:r>
            <a:r>
              <a:rPr lang="zh-CN" altLang="en-US" sz="1905" dirty="0"/>
              <a:t>必须知道对象占多大空间</a:t>
            </a:r>
            <a:r>
              <a:rPr lang="en-US" altLang="zh-CN" sz="1905" dirty="0"/>
              <a:t>, </a:t>
            </a:r>
            <a:r>
              <a:rPr lang="zh-CN" altLang="en-US" sz="1905" dirty="0"/>
              <a:t>才好在回收时把相应的内存释放</a:t>
            </a:r>
            <a:r>
              <a:rPr lang="en-US" altLang="zh-CN" sz="1905" dirty="0"/>
              <a:t>, </a:t>
            </a:r>
            <a:r>
              <a:rPr lang="zh-CN" altLang="en-US" sz="1905" dirty="0"/>
              <a:t>不然就没办法准确的管理</a:t>
            </a:r>
            <a:r>
              <a:rPr lang="zh-CN" altLang="en-US" sz="1905" dirty="0" smtClean="0"/>
              <a:t>了</a:t>
            </a:r>
            <a:r>
              <a:rPr lang="en-US" altLang="zh-CN" sz="1905" dirty="0" smtClean="0"/>
              <a:t> </a:t>
            </a:r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378426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b="1" dirty="0"/>
              <a:t>Java</a:t>
            </a:r>
            <a:r>
              <a:rPr lang="zh-CN" altLang="en-US" sz="3493" b="1" dirty="0"/>
              <a:t>对象模型</a:t>
            </a:r>
            <a:r>
              <a:rPr lang="en-US" altLang="zh-CN" sz="3493" b="1" dirty="0"/>
              <a:t>: OOP-</a:t>
            </a:r>
            <a:r>
              <a:rPr lang="en-US" altLang="zh-CN" sz="3493" b="1" dirty="0" err="1"/>
              <a:t>Klass</a:t>
            </a:r>
            <a:r>
              <a:rPr lang="zh-CN" altLang="en-US" sz="3493" b="1" dirty="0"/>
              <a:t>模型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3610219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zh-CN" altLang="en-US" sz="1905" dirty="0"/>
              <a:t>先简单地介绍一下</a:t>
            </a:r>
            <a:r>
              <a:rPr lang="en-US" altLang="zh-CN" sz="1905" dirty="0"/>
              <a:t>Android</a:t>
            </a:r>
            <a:r>
              <a:rPr lang="zh-CN" altLang="en-US" sz="1905" dirty="0"/>
              <a:t>中实现的</a:t>
            </a:r>
            <a:r>
              <a:rPr lang="en-US" altLang="zh-CN" sz="1905" dirty="0"/>
              <a:t>Java</a:t>
            </a:r>
            <a:r>
              <a:rPr lang="zh-CN" altLang="en-US" sz="1905" dirty="0"/>
              <a:t>的对象模型机制。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在</a:t>
            </a:r>
            <a:r>
              <a:rPr lang="en-US" altLang="zh-CN" sz="1905" dirty="0"/>
              <a:t>JVM</a:t>
            </a:r>
            <a:r>
              <a:rPr lang="zh-CN" altLang="en-US" sz="1905" dirty="0"/>
              <a:t>中，并没有直接将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对象映射成</a:t>
            </a:r>
            <a:r>
              <a:rPr lang="en-US" altLang="zh-CN" sz="1905" dirty="0"/>
              <a:t>C++</a:t>
            </a:r>
            <a:r>
              <a:rPr lang="zh-CN" altLang="en-US" sz="1905" dirty="0"/>
              <a:t>对象，而是采用了</a:t>
            </a:r>
            <a:r>
              <a:rPr lang="en-US" altLang="zh-CN" sz="1905" dirty="0" err="1">
                <a:solidFill>
                  <a:srgbClr val="FF0000"/>
                </a:solidFill>
              </a:rPr>
              <a:t>oop-klass</a:t>
            </a:r>
            <a:r>
              <a:rPr lang="zh-CN" altLang="en-US" sz="1905" dirty="0">
                <a:solidFill>
                  <a:srgbClr val="FF0000"/>
                </a:solidFill>
              </a:rPr>
              <a:t>模型</a:t>
            </a:r>
            <a:r>
              <a:rPr lang="zh-CN" altLang="en-US" sz="1905" dirty="0"/>
              <a:t>，主要是不希望每个对象中都包含有一份</a:t>
            </a:r>
            <a:r>
              <a:rPr lang="en-US" altLang="zh-CN" sz="1905" dirty="0"/>
              <a:t>Class</a:t>
            </a:r>
            <a:r>
              <a:rPr lang="zh-CN" altLang="en-US" sz="1905" dirty="0"/>
              <a:t>类型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endParaRPr lang="en-US" altLang="zh-CN" sz="1905" dirty="0"/>
          </a:p>
          <a:p>
            <a:r>
              <a:rPr lang="en-US" altLang="zh-CN" sz="1905" b="1" dirty="0"/>
              <a:t>OOP(Ordinary Object Point)</a:t>
            </a:r>
            <a:r>
              <a:rPr lang="zh-CN" altLang="en-US" sz="1905" b="1" dirty="0"/>
              <a:t> 表示对象的实例信息</a:t>
            </a:r>
            <a:endParaRPr lang="en-US" altLang="zh-CN" sz="1905" b="1" dirty="0"/>
          </a:p>
          <a:p>
            <a:endParaRPr lang="en-US" altLang="zh-CN" sz="1905" b="1" dirty="0"/>
          </a:p>
          <a:p>
            <a:endParaRPr lang="zh-CN" altLang="en-US" sz="1905" dirty="0"/>
          </a:p>
          <a:p>
            <a:r>
              <a:rPr lang="en-US" altLang="zh-CN" sz="1905" b="1" dirty="0" err="1"/>
              <a:t>Klass</a:t>
            </a:r>
            <a:r>
              <a:rPr lang="zh-CN" altLang="en-US" sz="1905" b="1" dirty="0"/>
              <a:t>，是</a:t>
            </a:r>
            <a:r>
              <a:rPr lang="en-US" altLang="zh-CN" sz="1905" b="1" dirty="0"/>
              <a:t>Java</a:t>
            </a:r>
            <a:r>
              <a:rPr lang="zh-CN" altLang="en-US" sz="1905" b="1" dirty="0"/>
              <a:t>类的在</a:t>
            </a:r>
            <a:r>
              <a:rPr lang="en-US" altLang="zh-CN" sz="1905" b="1" dirty="0"/>
              <a:t>C++</a:t>
            </a:r>
            <a:r>
              <a:rPr lang="zh-CN" altLang="en-US" sz="1905" b="1" dirty="0"/>
              <a:t>中的表示，用来描述</a:t>
            </a:r>
            <a:r>
              <a:rPr lang="en-US" altLang="zh-CN" sz="1905" b="1" dirty="0"/>
              <a:t>Java</a:t>
            </a:r>
            <a:r>
              <a:rPr lang="zh-CN" altLang="en-US" sz="1905" b="1" dirty="0"/>
              <a:t>类的信息</a:t>
            </a:r>
            <a:endParaRPr lang="zh-CN" altLang="en-US" sz="1905" dirty="0"/>
          </a:p>
          <a:p>
            <a:pPr algn="just"/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257392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b="1" dirty="0"/>
              <a:t>Java</a:t>
            </a:r>
            <a:r>
              <a:rPr lang="zh-CN" altLang="en-US" sz="3493" b="1" dirty="0"/>
              <a:t>对象模型</a:t>
            </a:r>
            <a:r>
              <a:rPr lang="en-US" altLang="zh-CN" sz="3493" b="1" dirty="0"/>
              <a:t>: OOP-</a:t>
            </a:r>
            <a:r>
              <a:rPr lang="en-US" altLang="zh-CN" sz="3493" b="1" dirty="0" err="1"/>
              <a:t>Klass</a:t>
            </a:r>
            <a:r>
              <a:rPr lang="zh-CN" altLang="en-US" sz="3493" b="1" dirty="0"/>
              <a:t>模型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385490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zh-CN" altLang="en-US" sz="1905" dirty="0"/>
              <a:t>简单地说，一个</a:t>
            </a:r>
            <a:r>
              <a:rPr lang="en-US" altLang="zh-CN" sz="1905" dirty="0"/>
              <a:t>Java</a:t>
            </a:r>
            <a:r>
              <a:rPr lang="zh-CN" altLang="en-US" sz="1905" dirty="0"/>
              <a:t>类在</a:t>
            </a:r>
            <a:r>
              <a:rPr lang="en-US" altLang="zh-CN" sz="1905" dirty="0"/>
              <a:t>JVM</a:t>
            </a:r>
            <a:r>
              <a:rPr lang="zh-CN" altLang="en-US" sz="1905" dirty="0"/>
              <a:t>中被拆分为了</a:t>
            </a:r>
            <a:r>
              <a:rPr lang="zh-CN" altLang="en-US" sz="1905" dirty="0">
                <a:solidFill>
                  <a:srgbClr val="1577BA"/>
                </a:solidFill>
              </a:rPr>
              <a:t>两个部分</a:t>
            </a:r>
            <a:r>
              <a:rPr lang="zh-CN" altLang="en-US" sz="1905" dirty="0"/>
              <a:t>：数据和描述信息，分别对应</a:t>
            </a:r>
            <a:r>
              <a:rPr lang="en-US" altLang="zh-CN" sz="1905" dirty="0">
                <a:solidFill>
                  <a:srgbClr val="1577BA"/>
                </a:solidFill>
              </a:rPr>
              <a:t>OOP</a:t>
            </a:r>
            <a:r>
              <a:rPr lang="zh-CN" altLang="en-US" sz="1905" dirty="0"/>
              <a:t>和</a:t>
            </a:r>
            <a:r>
              <a:rPr lang="en-US" altLang="zh-CN" sz="1905" dirty="0" err="1">
                <a:solidFill>
                  <a:srgbClr val="1577BA"/>
                </a:solidFill>
              </a:rPr>
              <a:t>Klass</a:t>
            </a:r>
            <a:endParaRPr lang="en-US" altLang="zh-CN" sz="1905" dirty="0">
              <a:solidFill>
                <a:srgbClr val="1577BA"/>
              </a:solidFill>
            </a:endParaRPr>
          </a:p>
        </p:txBody>
      </p:sp>
      <p:sp>
        <p:nvSpPr>
          <p:cNvPr id="6" name="文本框 10"/>
          <p:cNvSpPr txBox="1"/>
          <p:nvPr/>
        </p:nvSpPr>
        <p:spPr>
          <a:xfrm>
            <a:off x="1354812" y="3037836"/>
            <a:ext cx="10071299" cy="1558119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OOP</a:t>
            </a:r>
            <a:r>
              <a:rPr lang="zh-CN" altLang="en-US" sz="1905" dirty="0"/>
              <a:t>表示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 应该承载的</a:t>
            </a:r>
            <a:r>
              <a:rPr lang="zh-CN" altLang="en-US" sz="1905" dirty="0" smtClean="0"/>
              <a:t>数据</a:t>
            </a:r>
            <a:endParaRPr lang="en-US" altLang="zh-CN" sz="1905" dirty="0" smtClean="0"/>
          </a:p>
          <a:p>
            <a:pPr algn="just"/>
            <a:r>
              <a:rPr lang="zh-CN" altLang="en-US" sz="1905" dirty="0" smtClean="0"/>
              <a:t> </a:t>
            </a:r>
            <a:r>
              <a:rPr lang="en-US" altLang="zh-CN" sz="1905" dirty="0" smtClean="0"/>
              <a:t>java</a:t>
            </a:r>
            <a:r>
              <a:rPr lang="zh-CN" altLang="en-US" sz="1905" dirty="0" smtClean="0"/>
              <a:t>对象 </a:t>
            </a:r>
            <a:r>
              <a:rPr lang="en-US" altLang="zh-CN" sz="1905" dirty="0" err="1" smtClean="0"/>
              <a:t>klass</a:t>
            </a:r>
            <a:r>
              <a:rPr lang="en-US" altLang="zh-CN" sz="1905" dirty="0" smtClean="0"/>
              <a:t> </a:t>
            </a:r>
            <a:endParaRPr lang="en-US" altLang="zh-CN" sz="1905" dirty="0"/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r>
              <a:rPr lang="en-US" altLang="zh-CN" sz="1905" dirty="0" err="1"/>
              <a:t>Klass</a:t>
            </a:r>
            <a:r>
              <a:rPr lang="zh-CN" altLang="en-US" sz="1905" dirty="0"/>
              <a:t>表示描述对象有多大，函数地址，对象大小，静态区域大小</a:t>
            </a:r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372085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4969750" y="1339866"/>
            <a:ext cx="2255725" cy="2265249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solidFill>
                <a:srgbClr val="1475B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4858635" y="2462172"/>
            <a:ext cx="2477963" cy="1254063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7266746" y="2379623"/>
            <a:ext cx="139693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4787200" y="2379623"/>
            <a:ext cx="138106" cy="139693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5362487" y="1703547"/>
            <a:ext cx="1467068" cy="1631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2" dirty="0" smtClean="0">
                <a:solidFill>
                  <a:srgbClr val="F8F8F8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05</a:t>
            </a:r>
            <a:endParaRPr lang="zh-CN" altLang="en-US" sz="10002" dirty="0">
              <a:solidFill>
                <a:srgbClr val="F8F8F8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213" y="4111499"/>
            <a:ext cx="5903617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1891114" y="4257613"/>
            <a:ext cx="8561580" cy="580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175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我们从哪里去找</a:t>
            </a:r>
            <a:r>
              <a:rPr lang="en-US" altLang="zh-CN" sz="3175" dirty="0" err="1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klass</a:t>
            </a:r>
            <a:r>
              <a:rPr lang="zh-CN" altLang="en-US" sz="3175" dirty="0" smtClean="0">
                <a:latin typeface="思源黑体 CN Bold" panose="020B0800000000000000" pitchFamily="34" charset="-122"/>
                <a:ea typeface="思源黑体 CN Bold" panose="020B0800000000000000" pitchFamily="34" charset="-122"/>
                <a:sym typeface="+mn-ea"/>
              </a:rPr>
              <a:t>的信息呢</a:t>
            </a:r>
            <a:endParaRPr lang="zh-CN" altLang="en-US" sz="1905" dirty="0">
              <a:solidFill>
                <a:srgbClr val="FF0000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92947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493" dirty="0"/>
              <a:t>从哪里找分配</a:t>
            </a:r>
            <a:r>
              <a:rPr lang="en-US" altLang="zh-CN" sz="3493" dirty="0"/>
              <a:t>java</a:t>
            </a:r>
            <a:r>
              <a:rPr lang="zh-CN" altLang="en-US" sz="3493" dirty="0"/>
              <a:t>对象和</a:t>
            </a:r>
            <a:r>
              <a:rPr lang="en-US" altLang="zh-CN" sz="3493" dirty="0" err="1"/>
              <a:t>klass</a:t>
            </a:r>
            <a:r>
              <a:rPr lang="zh-CN" altLang="en-US" sz="3493" dirty="0"/>
              <a:t>的源码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左大括号 4"/>
          <p:cNvSpPr/>
          <p:nvPr/>
        </p:nvSpPr>
        <p:spPr>
          <a:xfrm>
            <a:off x="1786054" y="1571676"/>
            <a:ext cx="380990" cy="476330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6" name="立方体 5"/>
          <p:cNvSpPr/>
          <p:nvPr/>
        </p:nvSpPr>
        <p:spPr>
          <a:xfrm>
            <a:off x="2619469" y="1524052"/>
            <a:ext cx="1857325" cy="28574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8" name="文本框 7"/>
          <p:cNvSpPr txBox="1"/>
          <p:nvPr/>
        </p:nvSpPr>
        <p:spPr>
          <a:xfrm>
            <a:off x="262095" y="3714742"/>
            <a:ext cx="1357276" cy="547673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查找</a:t>
            </a: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klass</a:t>
            </a:r>
            <a:endParaRPr lang="zh-CN" altLang="en-US" sz="1693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643477" y="1393583"/>
            <a:ext cx="3619383" cy="53908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在</a:t>
            </a:r>
            <a:r>
              <a:rPr lang="en-US" altLang="zh-CN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SDK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层层否找到</a:t>
            </a: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klass</a:t>
            </a:r>
            <a:r>
              <a:rPr lang="en-US" altLang="zh-CN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声明的信息</a:t>
            </a:r>
          </a:p>
        </p:txBody>
      </p:sp>
      <p:sp>
        <p:nvSpPr>
          <p:cNvPr id="12" name="立方体 11"/>
          <p:cNvSpPr/>
          <p:nvPr/>
        </p:nvSpPr>
        <p:spPr>
          <a:xfrm>
            <a:off x="2595657" y="2496522"/>
            <a:ext cx="1857325" cy="28574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13" name="文本框 12"/>
          <p:cNvSpPr txBox="1"/>
          <p:nvPr/>
        </p:nvSpPr>
        <p:spPr>
          <a:xfrm>
            <a:off x="4214863" y="2401293"/>
            <a:ext cx="3619383" cy="53908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FrameWork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层 有没有</a:t>
            </a: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klass</a:t>
            </a:r>
            <a:endParaRPr lang="zh-CN" altLang="en-US" sz="1693" dirty="0"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4" name="立方体 13"/>
          <p:cNvSpPr/>
          <p:nvPr/>
        </p:nvSpPr>
        <p:spPr>
          <a:xfrm>
            <a:off x="2571845" y="3520432"/>
            <a:ext cx="1857325" cy="28574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15" name="文本框 14"/>
          <p:cNvSpPr txBox="1"/>
          <p:nvPr/>
        </p:nvSpPr>
        <p:spPr>
          <a:xfrm>
            <a:off x="4643477" y="3445199"/>
            <a:ext cx="3619383" cy="53908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93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Android</a:t>
            </a:r>
            <a:r>
              <a:rPr lang="zh-CN" altLang="en-US" sz="1693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系统源有没有</a:t>
            </a: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klass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的信息</a:t>
            </a:r>
          </a:p>
        </p:txBody>
      </p:sp>
      <p:sp>
        <p:nvSpPr>
          <p:cNvPr id="16" name="立方体 15"/>
          <p:cNvSpPr/>
          <p:nvPr/>
        </p:nvSpPr>
        <p:spPr>
          <a:xfrm>
            <a:off x="2571845" y="4615777"/>
            <a:ext cx="1857325" cy="28574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17" name="文本框 16"/>
          <p:cNvSpPr txBox="1"/>
          <p:nvPr/>
        </p:nvSpPr>
        <p:spPr>
          <a:xfrm>
            <a:off x="4216379" y="4484134"/>
            <a:ext cx="3619383" cy="53908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JDK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源码有没有</a:t>
            </a:r>
            <a:r>
              <a:rPr lang="en-US" altLang="zh-CN" sz="1693" dirty="0" err="1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Klass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的信息</a:t>
            </a:r>
          </a:p>
        </p:txBody>
      </p:sp>
      <p:sp>
        <p:nvSpPr>
          <p:cNvPr id="18" name="立方体 17"/>
          <p:cNvSpPr/>
          <p:nvPr/>
        </p:nvSpPr>
        <p:spPr>
          <a:xfrm>
            <a:off x="2548033" y="5568252"/>
            <a:ext cx="1857325" cy="285742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19" name="文本框 18"/>
          <p:cNvSpPr txBox="1"/>
          <p:nvPr/>
        </p:nvSpPr>
        <p:spPr>
          <a:xfrm>
            <a:off x="2934319" y="5476820"/>
            <a:ext cx="7072122" cy="539086"/>
          </a:xfrm>
          <a:prstGeom prst="rect">
            <a:avLst/>
          </a:prstGeom>
        </p:spPr>
        <p:txBody>
          <a:bodyPr vert="horz" wrap="square" lIns="48386" tIns="24193" rIns="48386" bIns="24193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JDK</a:t>
            </a:r>
            <a:r>
              <a:rPr lang="zh-CN" altLang="en-US" sz="1693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是编译好的工具 ，那源码到底在哪</a:t>
            </a:r>
          </a:p>
        </p:txBody>
      </p:sp>
      <p:sp>
        <p:nvSpPr>
          <p:cNvPr id="20" name="矩形 19"/>
          <p:cNvSpPr/>
          <p:nvPr/>
        </p:nvSpPr>
        <p:spPr>
          <a:xfrm>
            <a:off x="8126225" y="5234550"/>
            <a:ext cx="6191083" cy="532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  <p:sp>
        <p:nvSpPr>
          <p:cNvPr id="21" name="矩形 20"/>
          <p:cNvSpPr/>
          <p:nvPr/>
        </p:nvSpPr>
        <p:spPr>
          <a:xfrm>
            <a:off x="4263408" y="5056657"/>
            <a:ext cx="6191083" cy="532227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</p:spTree>
    <p:extLst>
      <p:ext uri="{BB962C8B-B14F-4D97-AF65-F5344CB8AC3E}">
        <p14:creationId xmlns:p14="http://schemas.microsoft.com/office/powerpoint/2010/main" val="1992844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Java</a:t>
            </a:r>
            <a:r>
              <a:rPr lang="zh-CN" altLang="en-US" sz="3493" dirty="0"/>
              <a:t>对象构建过程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971804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Person person=new Person    </a:t>
            </a:r>
            <a:r>
              <a:rPr lang="zh-CN" altLang="en-US" sz="1905" dirty="0"/>
              <a:t>这段代码是非常熟悉的了。但是在</a:t>
            </a:r>
            <a:r>
              <a:rPr lang="en-US" altLang="zh-CN" sz="1905" dirty="0"/>
              <a:t>JVM</a:t>
            </a:r>
            <a:r>
              <a:rPr lang="zh-CN" altLang="en-US" sz="1905" dirty="0"/>
              <a:t>中并不是这样执行的</a:t>
            </a:r>
            <a:endParaRPr lang="en-US" altLang="zh-CN" sz="1905" dirty="0"/>
          </a:p>
          <a:p>
            <a:pPr algn="just"/>
            <a:endParaRPr lang="en-US" altLang="zh-CN" sz="1905" dirty="0"/>
          </a:p>
          <a:p>
            <a:pPr algn="just"/>
            <a:r>
              <a:rPr lang="zh-CN" altLang="en-US" sz="1905" dirty="0"/>
              <a:t>而是转换成了</a:t>
            </a:r>
            <a:r>
              <a:rPr lang="en-US" altLang="zh-CN" sz="1905" dirty="0"/>
              <a:t>new</a:t>
            </a:r>
            <a:r>
              <a:rPr lang="zh-CN" altLang="en-US" sz="1905" dirty="0"/>
              <a:t>指令</a:t>
            </a:r>
            <a:endParaRPr lang="en-US" altLang="zh-CN" sz="1905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134" y="2783987"/>
            <a:ext cx="7866603" cy="2756381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358557" y="2976498"/>
            <a:ext cx="5689917" cy="4205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48386" tIns="24193" rIns="48386" bIns="24193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953"/>
          </a:p>
        </p:txBody>
      </p:sp>
    </p:spTree>
    <p:extLst>
      <p:ext uri="{BB962C8B-B14F-4D97-AF65-F5344CB8AC3E}">
        <p14:creationId xmlns:p14="http://schemas.microsoft.com/office/powerpoint/2010/main" val="1548444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b="1" dirty="0"/>
              <a:t>Java</a:t>
            </a:r>
            <a:r>
              <a:rPr lang="zh-CN" altLang="en-US" sz="3493" b="1" dirty="0"/>
              <a:t>对象原理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2144433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Java</a:t>
            </a:r>
            <a:r>
              <a:rPr lang="zh-CN" altLang="en-US" sz="1905" dirty="0"/>
              <a:t>的对象结构声明在</a:t>
            </a:r>
            <a:r>
              <a:rPr lang="en-US" altLang="zh-CN" sz="1905" dirty="0"/>
              <a:t>/</a:t>
            </a:r>
            <a:r>
              <a:rPr lang="en-US" altLang="zh-CN" sz="1905" dirty="0" err="1"/>
              <a:t>src</a:t>
            </a:r>
            <a:r>
              <a:rPr lang="en-US" altLang="zh-CN" sz="1905" dirty="0"/>
              <a:t>/share/</a:t>
            </a:r>
            <a:r>
              <a:rPr lang="en-US" altLang="zh-CN" sz="1905" dirty="0" err="1"/>
              <a:t>vm</a:t>
            </a:r>
            <a:r>
              <a:rPr lang="en-US" altLang="zh-CN" sz="1905" dirty="0"/>
              <a:t>/oops</a:t>
            </a: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r>
              <a:rPr lang="en-US" altLang="zh-CN" sz="1905" dirty="0" err="1"/>
              <a:t>Oop</a:t>
            </a:r>
            <a:r>
              <a:rPr lang="en-US" altLang="zh-CN" sz="1905" dirty="0"/>
              <a:t> </a:t>
            </a:r>
            <a:r>
              <a:rPr lang="zh-CN" altLang="en-US" sz="1905" dirty="0"/>
              <a:t>是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对象的意思，在</a:t>
            </a:r>
            <a:r>
              <a:rPr lang="zh-CN" altLang="en-US" sz="1905" dirty="0">
                <a:solidFill>
                  <a:srgbClr val="1577BA"/>
                </a:solidFill>
              </a:rPr>
              <a:t>虚拟机源码</a:t>
            </a:r>
            <a:r>
              <a:rPr lang="zh-CN" altLang="en-US" sz="1905" dirty="0"/>
              <a:t>中  我们可以找到这样一个类 叫</a:t>
            </a:r>
            <a:r>
              <a:rPr lang="en-US" altLang="zh-CN" sz="1905" dirty="0">
                <a:solidFill>
                  <a:srgbClr val="1577BA"/>
                </a:solidFill>
              </a:rPr>
              <a:t>oop.hpp</a:t>
            </a: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endParaRPr lang="en-US" altLang="zh-CN" sz="1905" dirty="0">
              <a:solidFill>
                <a:srgbClr val="1577BA"/>
              </a:solidFill>
            </a:endParaRPr>
          </a:p>
          <a:p>
            <a:pPr algn="just"/>
            <a:r>
              <a:rPr lang="zh-CN" altLang="en-US" sz="1905" dirty="0"/>
              <a:t>他就是我们所说的</a:t>
            </a:r>
            <a:r>
              <a:rPr lang="en-US" altLang="zh-CN" sz="1905" dirty="0"/>
              <a:t>java</a:t>
            </a:r>
            <a:r>
              <a:rPr lang="zh-CN" altLang="en-US" sz="1905" dirty="0" smtClean="0"/>
              <a:t>对象。</a:t>
            </a:r>
            <a:r>
              <a:rPr lang="zh-CN" altLang="en-US" sz="1905" dirty="0"/>
              <a:t>真正的</a:t>
            </a:r>
            <a:r>
              <a:rPr lang="en-US" altLang="zh-CN" sz="1905" dirty="0">
                <a:solidFill>
                  <a:srgbClr val="1577BA"/>
                </a:solidFill>
              </a:rPr>
              <a:t>java</a:t>
            </a:r>
            <a:r>
              <a:rPr lang="zh-CN" altLang="en-US" sz="1905" dirty="0">
                <a:solidFill>
                  <a:srgbClr val="1577BA"/>
                </a:solidFill>
              </a:rPr>
              <a:t>对象</a:t>
            </a:r>
            <a:r>
              <a:rPr lang="zh-CN" altLang="en-US" sz="1905" dirty="0"/>
              <a:t>在</a:t>
            </a:r>
            <a:r>
              <a:rPr lang="en-US" altLang="zh-CN" sz="1905" dirty="0"/>
              <a:t>JVM</a:t>
            </a:r>
            <a:r>
              <a:rPr lang="zh-CN" altLang="en-US" sz="1905" dirty="0"/>
              <a:t>虚拟机中的一个体现</a:t>
            </a:r>
            <a:endParaRPr lang="en-US" altLang="zh-CN" sz="1905" dirty="0"/>
          </a:p>
        </p:txBody>
      </p:sp>
    </p:spTree>
    <p:extLst>
      <p:ext uri="{BB962C8B-B14F-4D97-AF65-F5344CB8AC3E}">
        <p14:creationId xmlns:p14="http://schemas.microsoft.com/office/powerpoint/2010/main" val="93447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4762536" y="2143160"/>
            <a:ext cx="2826754" cy="2451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05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105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endParaRPr lang="en-US" altLang="zh-CN" sz="1050" b="1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>
              <a:lnSpc>
                <a:spcPct val="140000"/>
              </a:lnSpc>
            </a:pPr>
            <a:r>
              <a:rPr lang="zh-CN" altLang="en-US" sz="105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曾任职</a:t>
            </a:r>
            <a:r>
              <a:rPr lang="en-US" altLang="zh-CN" sz="105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05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，华为，网易，有着</a:t>
            </a:r>
            <a:r>
              <a:rPr lang="en-US" altLang="zh-CN" sz="105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12</a:t>
            </a:r>
            <a:r>
              <a:rPr lang="zh-CN" altLang="en-US" sz="105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年开发经验。特邀</a:t>
            </a:r>
            <a:r>
              <a:rPr lang="en-US" altLang="zh-CN" sz="105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05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05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05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对音视频剪辑，编解码和移动开发有着深入研究。</a:t>
            </a:r>
            <a:r>
              <a:rPr lang="en-US" altLang="zh-CN" sz="105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产品控、代码控，拥有丰富的项目经验，主持研发了多个成功上线的大型互联网项目。热爱互联网，热衷于各种Android底层技术，精通NDK  </a:t>
            </a:r>
            <a:r>
              <a:rPr lang="en-US" altLang="zh-CN" sz="105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架构和前端开发，擅长移动互联网高并发、可维护性架构设计，有丰富的实战经验</a:t>
            </a:r>
            <a:r>
              <a:rPr lang="en-US" altLang="zh-CN" sz="105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 </a:t>
            </a:r>
          </a:p>
          <a:p>
            <a:pPr algn="l"/>
            <a:endParaRPr lang="en-US" altLang="zh-CN" sz="105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05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748" y="2229859"/>
            <a:ext cx="1796271" cy="188527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David</a:t>
            </a:r>
            <a:r>
              <a:rPr lang="zh-CN" altLang="en-US" dirty="0" smtClean="0"/>
              <a:t>老师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547055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b="1" dirty="0"/>
              <a:t>Java</a:t>
            </a:r>
            <a:r>
              <a:rPr lang="zh-CN" altLang="en-US" sz="3493" b="1" dirty="0"/>
              <a:t>对象原理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385490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Java</a:t>
            </a:r>
            <a:r>
              <a:rPr lang="zh-CN" altLang="en-US" sz="1905" dirty="0"/>
              <a:t>的对象结构声明在</a:t>
            </a:r>
            <a:r>
              <a:rPr lang="en-US" altLang="zh-CN" sz="1905" dirty="0"/>
              <a:t>/</a:t>
            </a:r>
            <a:r>
              <a:rPr lang="en-US" altLang="zh-CN" sz="1905" dirty="0" err="1"/>
              <a:t>src</a:t>
            </a:r>
            <a:r>
              <a:rPr lang="en-US" altLang="zh-CN" sz="1905" dirty="0"/>
              <a:t>/share/</a:t>
            </a:r>
            <a:r>
              <a:rPr lang="en-US" altLang="zh-CN" sz="1905" dirty="0" err="1"/>
              <a:t>vm</a:t>
            </a:r>
            <a:r>
              <a:rPr lang="en-US" altLang="zh-CN" sz="1905" dirty="0"/>
              <a:t>/oops</a:t>
            </a:r>
            <a:endParaRPr lang="en-US" altLang="zh-CN" sz="1905" dirty="0">
              <a:solidFill>
                <a:srgbClr val="1577BA"/>
              </a:solidFill>
            </a:endParaRPr>
          </a:p>
        </p:txBody>
      </p:sp>
      <p:sp>
        <p:nvSpPr>
          <p:cNvPr id="9" name="文本框 10"/>
          <p:cNvSpPr txBox="1"/>
          <p:nvPr/>
        </p:nvSpPr>
        <p:spPr>
          <a:xfrm>
            <a:off x="1358557" y="2311224"/>
            <a:ext cx="10071299" cy="3317062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/>
              <a:t>//hotspot/</a:t>
            </a:r>
            <a:r>
              <a:rPr lang="en-US" altLang="zh-CN" sz="1905" dirty="0" err="1"/>
              <a:t>src</a:t>
            </a:r>
            <a:r>
              <a:rPr lang="en-US" altLang="zh-CN" sz="1905" dirty="0"/>
              <a:t>/share/</a:t>
            </a:r>
            <a:r>
              <a:rPr lang="en-US" altLang="zh-CN" sz="1905" dirty="0" err="1"/>
              <a:t>vm</a:t>
            </a:r>
            <a:r>
              <a:rPr lang="en-US" altLang="zh-CN" sz="1905" dirty="0"/>
              <a:t>/oops/oop.hpp</a:t>
            </a:r>
          </a:p>
          <a:p>
            <a:pPr algn="just"/>
            <a:r>
              <a:rPr lang="en-US" altLang="zh-CN" sz="1905" dirty="0"/>
              <a:t>class </a:t>
            </a:r>
            <a:r>
              <a:rPr lang="en-US" altLang="zh-CN" sz="1905" dirty="0" err="1"/>
              <a:t>oopDesc</a:t>
            </a:r>
            <a:r>
              <a:rPr lang="en-US" altLang="zh-CN" sz="1905" dirty="0"/>
              <a:t> {</a:t>
            </a:r>
          </a:p>
          <a:p>
            <a:pPr algn="just"/>
            <a:endParaRPr lang="en-US" altLang="zh-CN" sz="1905" dirty="0"/>
          </a:p>
          <a:p>
            <a:pPr algn="just"/>
            <a:r>
              <a:rPr lang="en-US" altLang="zh-CN" sz="1905" dirty="0"/>
              <a:t>private:</a:t>
            </a:r>
          </a:p>
          <a:p>
            <a:pPr algn="just"/>
            <a:r>
              <a:rPr lang="en-US" altLang="zh-CN" sz="1905" dirty="0"/>
              <a:t>  volatile </a:t>
            </a:r>
            <a:r>
              <a:rPr lang="en-US" altLang="zh-CN" sz="1905" dirty="0" err="1"/>
              <a:t>markOop</a:t>
            </a:r>
            <a:r>
              <a:rPr lang="en-US" altLang="zh-CN" sz="1905" dirty="0"/>
              <a:t> _mark;</a:t>
            </a:r>
          </a:p>
          <a:p>
            <a:pPr algn="just"/>
            <a:r>
              <a:rPr lang="en-US" altLang="zh-CN" sz="1905" dirty="0"/>
              <a:t>  union _metadata {</a:t>
            </a:r>
          </a:p>
          <a:p>
            <a:pPr algn="just"/>
            <a:r>
              <a:rPr lang="en-US" altLang="zh-CN" sz="1905" dirty="0"/>
              <a:t>    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*      _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;</a:t>
            </a:r>
          </a:p>
          <a:p>
            <a:pPr algn="just"/>
            <a:r>
              <a:rPr lang="en-US" altLang="zh-CN" sz="1905" dirty="0"/>
              <a:t>    </a:t>
            </a:r>
            <a:r>
              <a:rPr lang="en-US" altLang="zh-CN" sz="1905" dirty="0" err="1"/>
              <a:t>narrowKlass</a:t>
            </a:r>
            <a:r>
              <a:rPr lang="en-US" altLang="zh-CN" sz="1905" dirty="0"/>
              <a:t> _</a:t>
            </a:r>
            <a:r>
              <a:rPr lang="en-US" altLang="zh-CN" sz="1905" dirty="0" err="1"/>
              <a:t>compressed_klass</a:t>
            </a:r>
            <a:r>
              <a:rPr lang="en-US" altLang="zh-CN" sz="1905" dirty="0"/>
              <a:t>;</a:t>
            </a:r>
          </a:p>
          <a:p>
            <a:pPr algn="just"/>
            <a:r>
              <a:rPr lang="en-US" altLang="zh-CN" sz="1905" dirty="0"/>
              <a:t>  } _metadata;</a:t>
            </a:r>
          </a:p>
          <a:p>
            <a:pPr algn="just"/>
            <a:endParaRPr lang="en-US" altLang="zh-CN" sz="1905" dirty="0"/>
          </a:p>
          <a:p>
            <a:pPr algn="just"/>
            <a:r>
              <a:rPr lang="en-US" altLang="zh-CN" sz="1905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57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Java</a:t>
            </a:r>
            <a:r>
              <a:rPr lang="zh-CN" altLang="en-US" sz="3493" dirty="0"/>
              <a:t>对象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sp>
        <p:nvSpPr>
          <p:cNvPr id="7" name="文本框 10"/>
          <p:cNvSpPr txBox="1"/>
          <p:nvPr/>
        </p:nvSpPr>
        <p:spPr>
          <a:xfrm>
            <a:off x="1358557" y="1791379"/>
            <a:ext cx="10071299" cy="971804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pPr algn="just"/>
            <a:r>
              <a:rPr lang="en-US" altLang="zh-CN" sz="1905" dirty="0" err="1"/>
              <a:t>oopDesc</a:t>
            </a:r>
            <a:r>
              <a:rPr lang="zh-CN" altLang="en-US" sz="1905" dirty="0"/>
              <a:t>则是</a:t>
            </a:r>
            <a:r>
              <a:rPr lang="en-US" altLang="zh-CN" sz="1905" dirty="0"/>
              <a:t>Java</a:t>
            </a:r>
            <a:r>
              <a:rPr lang="zh-CN" altLang="en-US" sz="1905" dirty="0"/>
              <a:t>对象头的结构</a:t>
            </a:r>
            <a:r>
              <a:rPr lang="en-US" altLang="zh-CN" sz="1905" dirty="0"/>
              <a:t>. </a:t>
            </a:r>
            <a:r>
              <a:rPr lang="zh-CN" altLang="en-US" sz="1905" dirty="0"/>
              <a:t>除了预想中的</a:t>
            </a:r>
            <a:r>
              <a:rPr lang="en-US" altLang="zh-CN" sz="1905" dirty="0" err="1"/>
              <a:t>Klass</a:t>
            </a:r>
            <a:r>
              <a:rPr lang="en-US" altLang="zh-CN" sz="1905" dirty="0"/>
              <a:t>(</a:t>
            </a:r>
            <a:r>
              <a:rPr lang="zh-CN" altLang="en-US" sz="1905" dirty="0"/>
              <a:t>之所以叫</a:t>
            </a:r>
            <a:r>
              <a:rPr lang="en-US" altLang="zh-CN" sz="1905" dirty="0" err="1"/>
              <a:t>kclass</a:t>
            </a:r>
            <a:r>
              <a:rPr lang="zh-CN" altLang="en-US" sz="1905" dirty="0"/>
              <a:t>是因为</a:t>
            </a:r>
            <a:r>
              <a:rPr lang="en-US" altLang="zh-CN" sz="1905" dirty="0"/>
              <a:t>class</a:t>
            </a:r>
            <a:r>
              <a:rPr lang="zh-CN" altLang="en-US" sz="1905" dirty="0"/>
              <a:t>是</a:t>
            </a:r>
            <a:r>
              <a:rPr lang="en-US" altLang="zh-CN" sz="1905" dirty="0"/>
              <a:t>C++</a:t>
            </a:r>
            <a:r>
              <a:rPr lang="zh-CN" altLang="en-US" sz="1905" dirty="0"/>
              <a:t>关键字</a:t>
            </a:r>
            <a:r>
              <a:rPr lang="en-US" altLang="zh-CN" sz="1905" dirty="0"/>
              <a:t>)</a:t>
            </a:r>
            <a:r>
              <a:rPr lang="zh-CN" altLang="en-US" sz="1905" dirty="0"/>
              <a:t>指针外</a:t>
            </a:r>
            <a:r>
              <a:rPr lang="en-US" altLang="zh-CN" sz="1905" dirty="0"/>
              <a:t>, </a:t>
            </a:r>
            <a:r>
              <a:rPr lang="zh-CN" altLang="en-US" sz="1905" dirty="0"/>
              <a:t>还由一个</a:t>
            </a:r>
            <a:r>
              <a:rPr lang="en-US" altLang="zh-CN" sz="1905" dirty="0"/>
              <a:t>_mark</a:t>
            </a:r>
            <a:r>
              <a:rPr lang="zh-CN" altLang="en-US" sz="1905" dirty="0"/>
              <a:t>字段</a:t>
            </a:r>
            <a:r>
              <a:rPr lang="en-US" altLang="zh-CN" sz="1905" dirty="0"/>
              <a:t>, </a:t>
            </a:r>
            <a:r>
              <a:rPr lang="zh-CN" altLang="en-US" sz="1905" dirty="0"/>
              <a:t>是因为除了对象的</a:t>
            </a:r>
            <a:r>
              <a:rPr lang="en-US" altLang="zh-CN" sz="1905" dirty="0"/>
              <a:t>class</a:t>
            </a:r>
            <a:r>
              <a:rPr lang="zh-CN" altLang="en-US" sz="1905" dirty="0"/>
              <a:t>信息以外</a:t>
            </a:r>
            <a:r>
              <a:rPr lang="en-US" altLang="zh-CN" sz="1905" dirty="0"/>
              <a:t>, </a:t>
            </a:r>
            <a:r>
              <a:rPr lang="zh-CN" altLang="en-US" sz="1905" dirty="0"/>
              <a:t>还有一些对象信息需要保留</a:t>
            </a:r>
            <a:r>
              <a:rPr lang="en-US" altLang="zh-CN" sz="1905" dirty="0"/>
              <a:t>, </a:t>
            </a:r>
            <a:r>
              <a:rPr lang="zh-CN" altLang="en-US" sz="1905" dirty="0"/>
              <a:t>比如</a:t>
            </a:r>
            <a:r>
              <a:rPr lang="en-US" altLang="zh-CN" sz="1905" dirty="0"/>
              <a:t>GC</a:t>
            </a:r>
            <a:r>
              <a:rPr lang="zh-CN" altLang="en-US" sz="1905" dirty="0"/>
              <a:t>年龄</a:t>
            </a:r>
            <a:r>
              <a:rPr lang="en-US" altLang="zh-CN" sz="1905" dirty="0"/>
              <a:t>, </a:t>
            </a:r>
            <a:r>
              <a:rPr lang="zh-CN" altLang="en-US" sz="1905" dirty="0"/>
              <a:t>锁状态等</a:t>
            </a:r>
            <a:r>
              <a:rPr lang="en-US" altLang="zh-CN" sz="1905" dirty="0"/>
              <a:t>.</a:t>
            </a:r>
          </a:p>
        </p:txBody>
      </p:sp>
      <p:pic>
        <p:nvPicPr>
          <p:cNvPr id="8194" name="Picture 2" descr="https://img-blog.csdnimg.cn/2019063008594228.jpg?x-oss-process=image/watermark,type_ZmFuZ3poZW5naGVpdGk,shadow_10,text_aHR0cHM6Ly9ibG9nLmNzZG4ubmV0L3Npbm9sb3Zlcg==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6853" y="2947773"/>
            <a:ext cx="10794705" cy="2428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512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Java</a:t>
            </a:r>
            <a:r>
              <a:rPr lang="zh-CN" altLang="en-US" sz="3493" dirty="0"/>
              <a:t>对象在内存中的结构</a:t>
            </a:r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pic>
        <p:nvPicPr>
          <p:cNvPr id="16386" name="Picture 2" descr="https://static.oschina.net/uploads/space/2017/0425/190930_z21H_141431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007" y="1666923"/>
            <a:ext cx="3143165" cy="3834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10"/>
          <p:cNvSpPr txBox="1"/>
          <p:nvPr/>
        </p:nvSpPr>
        <p:spPr>
          <a:xfrm>
            <a:off x="4738724" y="1791380"/>
            <a:ext cx="6691132" cy="4782848"/>
          </a:xfrm>
          <a:prstGeom prst="rect">
            <a:avLst/>
          </a:prstGeom>
          <a:ln w="12700">
            <a:miter lim="400000"/>
          </a:ln>
        </p:spPr>
        <p:txBody>
          <a:bodyPr wrap="square" lIns="24192" rIns="24192">
            <a:spAutoFit/>
          </a:bodyPr>
          <a:lstStyle/>
          <a:p>
            <a:r>
              <a:rPr lang="en-US" altLang="zh-CN" sz="1905" dirty="0"/>
              <a:t>1._mark:</a:t>
            </a:r>
            <a:r>
              <a:rPr lang="zh-CN" altLang="en-US" sz="1905" dirty="0"/>
              <a:t>占用</a:t>
            </a:r>
            <a:r>
              <a:rPr lang="en-US" altLang="zh-CN" sz="1905" dirty="0"/>
              <a:t>8</a:t>
            </a:r>
            <a:r>
              <a:rPr lang="zh-CN" altLang="en-US" sz="1905" dirty="0"/>
              <a:t>个字节 用于存储对象自身的运行时数据， 如哈希码（</a:t>
            </a:r>
            <a:r>
              <a:rPr lang="en-US" altLang="zh-CN" sz="1905" dirty="0" err="1"/>
              <a:t>HashCode</a:t>
            </a:r>
            <a:r>
              <a:rPr lang="zh-CN" altLang="en-US" sz="1905" dirty="0"/>
              <a:t>）、</a:t>
            </a:r>
            <a:r>
              <a:rPr lang="en-US" altLang="zh-CN" sz="1905" dirty="0">
                <a:solidFill>
                  <a:srgbClr val="1577BA"/>
                </a:solidFill>
              </a:rPr>
              <a:t>GC</a:t>
            </a:r>
            <a:r>
              <a:rPr lang="zh-CN" altLang="en-US" sz="1905" dirty="0">
                <a:solidFill>
                  <a:srgbClr val="1577BA"/>
                </a:solidFill>
              </a:rPr>
              <a:t>分代年龄</a:t>
            </a:r>
            <a:r>
              <a:rPr lang="zh-CN" altLang="en-US" sz="1905" dirty="0"/>
              <a:t>、</a:t>
            </a:r>
            <a:r>
              <a:rPr lang="zh-CN" altLang="en-US" sz="1905" dirty="0">
                <a:solidFill>
                  <a:srgbClr val="1577BA"/>
                </a:solidFill>
              </a:rPr>
              <a:t>锁状态</a:t>
            </a:r>
            <a:r>
              <a:rPr lang="zh-CN" altLang="en-US" sz="1905" dirty="0"/>
              <a:t>标志等</a:t>
            </a:r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zh-CN" altLang="en-US" sz="1905" dirty="0"/>
          </a:p>
          <a:p>
            <a:r>
              <a:rPr lang="en-US" altLang="zh-CN" sz="1905" dirty="0"/>
              <a:t>2.class</a:t>
            </a:r>
            <a:r>
              <a:rPr lang="zh-CN" altLang="en-US" sz="1905" dirty="0"/>
              <a:t>对象指针：占用</a:t>
            </a:r>
            <a:r>
              <a:rPr lang="en-US" altLang="zh-CN" sz="1905" dirty="0"/>
              <a:t>8</a:t>
            </a:r>
            <a:r>
              <a:rPr lang="zh-CN" altLang="en-US" sz="1905" dirty="0"/>
              <a:t>个字节 如果开启指针压缩的话则占用</a:t>
            </a:r>
            <a:r>
              <a:rPr lang="en-US" altLang="zh-CN" sz="1905" dirty="0"/>
              <a:t>4</a:t>
            </a:r>
            <a:r>
              <a:rPr lang="zh-CN" altLang="en-US" sz="1905" dirty="0"/>
              <a:t>个字节 即对象指定的是那个实例对象</a:t>
            </a:r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en-US" altLang="zh-CN" sz="1905" dirty="0"/>
          </a:p>
          <a:p>
            <a:endParaRPr lang="zh-CN" altLang="en-US" sz="1905" dirty="0"/>
          </a:p>
        </p:txBody>
      </p:sp>
    </p:spTree>
    <p:extLst>
      <p:ext uri="{BB962C8B-B14F-4D97-AF65-F5344CB8AC3E}">
        <p14:creationId xmlns:p14="http://schemas.microsoft.com/office/powerpoint/2010/main" val="95282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Java</a:t>
            </a:r>
            <a:r>
              <a:rPr lang="zh-CN" altLang="en-US" sz="3493" dirty="0"/>
              <a:t>对象指向的</a:t>
            </a:r>
            <a:r>
              <a:rPr lang="en-US" altLang="zh-CN" sz="3493" dirty="0" err="1"/>
              <a:t>klass</a:t>
            </a:r>
            <a:endParaRPr lang="zh-CN" altLang="en-US" sz="3493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2613" y="1534566"/>
            <a:ext cx="10652490" cy="422799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762000" dist="50800" dir="5400000" sx="101000" sy="101000" algn="ctr" rotWithShape="0">
              <a:srgbClr val="000000">
                <a:alpha val="1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53"/>
          </a:p>
        </p:txBody>
      </p:sp>
      <p:pic>
        <p:nvPicPr>
          <p:cNvPr id="17410" name="Picture 2" descr="https://img2018.cnblogs.com/blog/820029/201908/820029-20190807082208764-71851769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156" y="1809794"/>
            <a:ext cx="8460124" cy="3524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1471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493" dirty="0"/>
              <a:t>Java</a:t>
            </a:r>
            <a:r>
              <a:rPr lang="zh-CN" altLang="en-US" sz="3493" dirty="0"/>
              <a:t>对象指向的</a:t>
            </a:r>
            <a:r>
              <a:rPr lang="en-US" altLang="zh-CN" sz="3493" dirty="0" err="1"/>
              <a:t>klass</a:t>
            </a:r>
            <a:endParaRPr lang="zh-CN" altLang="en-US" sz="3493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1018778" y="1332623"/>
            <a:ext cx="9709732" cy="282955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endParaRPr sz="1905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" name="AutoShape 2" descr="https://upload-images.jianshu.io/upload_images/1417629-892a633b63ee11a4.png?imageMogr2/auto-orient/strip|imageView2/2/w/621/format/webp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8778" y="1178959"/>
            <a:ext cx="7984900" cy="4723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753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内容占位符 2"/>
          <p:cNvSpPr txBox="1"/>
          <p:nvPr/>
        </p:nvSpPr>
        <p:spPr>
          <a:xfrm>
            <a:off x="1113108" y="1749414"/>
            <a:ext cx="9378506" cy="651390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517" dirty="0"/>
              <a:t>面试官</a:t>
            </a:r>
            <a:r>
              <a:rPr lang="en-US" altLang="zh-CN" sz="1517" dirty="0"/>
              <a:t>:</a:t>
            </a:r>
            <a:r>
              <a:rPr lang="zh-CN" altLang="en-US" sz="1517" dirty="0"/>
              <a:t>第一个问题好像难不倒你，那接下来看这个问题怎么接招。直到你回答不上来，我就能大致明白你</a:t>
            </a:r>
            <a:endParaRPr lang="en-US" altLang="zh-CN" sz="1517" dirty="0"/>
          </a:p>
          <a:p>
            <a:pPr marL="0" indent="0" algn="just">
              <a:buNone/>
            </a:pPr>
            <a:r>
              <a:rPr lang="zh-CN" altLang="en-US" sz="1517" dirty="0"/>
              <a:t>工作了多久，技术水平怎么样</a:t>
            </a:r>
            <a:endParaRPr lang="en-US" altLang="zh-CN" sz="1517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56141" y="310041"/>
            <a:ext cx="11430120" cy="582547"/>
          </a:xfrm>
        </p:spPr>
        <p:txBody>
          <a:bodyPr/>
          <a:lstStyle/>
          <a:p>
            <a:r>
              <a:rPr lang="zh-CN" altLang="en-US" dirty="0" smtClean="0"/>
              <a:t>面试心理分析</a:t>
            </a:r>
            <a:endParaRPr lang="zh-CN" altLang="en-US" dirty="0"/>
          </a:p>
        </p:txBody>
      </p:sp>
      <p:sp>
        <p:nvSpPr>
          <p:cNvPr id="2" name="圆角矩形 1"/>
          <p:cNvSpPr/>
          <p:nvPr/>
        </p:nvSpPr>
        <p:spPr>
          <a:xfrm>
            <a:off x="907157" y="1592057"/>
            <a:ext cx="9584457" cy="966105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  <p:sp>
        <p:nvSpPr>
          <p:cNvPr id="21" name="内容占位符 2"/>
          <p:cNvSpPr txBox="1"/>
          <p:nvPr/>
        </p:nvSpPr>
        <p:spPr>
          <a:xfrm>
            <a:off x="1113108" y="3414989"/>
            <a:ext cx="9378506" cy="1286668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1517" dirty="0"/>
              <a:t>心理分析</a:t>
            </a:r>
            <a:r>
              <a:rPr lang="en-US" altLang="zh-CN" sz="1517" dirty="0"/>
              <a:t>:</a:t>
            </a:r>
            <a:r>
              <a:rPr lang="zh-CN" altLang="en-US" sz="1517" dirty="0"/>
              <a:t>这个问题确实有些难度，不能从</a:t>
            </a:r>
            <a:r>
              <a:rPr lang="en-US" altLang="zh-CN" sz="1517" dirty="0" err="1"/>
              <a:t>dex</a:t>
            </a:r>
            <a:r>
              <a:rPr lang="zh-CN" altLang="en-US" sz="1517" dirty="0"/>
              <a:t>与</a:t>
            </a:r>
            <a:r>
              <a:rPr lang="en-US" altLang="zh-CN" sz="1517" dirty="0"/>
              <a:t>class</a:t>
            </a:r>
            <a:r>
              <a:rPr lang="zh-CN" altLang="en-US" sz="1517" dirty="0"/>
              <a:t>简单的区别</a:t>
            </a:r>
            <a:r>
              <a:rPr lang="en-US" altLang="zh-CN" sz="1517" dirty="0"/>
              <a:t>(class </a:t>
            </a:r>
            <a:r>
              <a:rPr lang="zh-CN" altLang="en-US" sz="1517" dirty="0"/>
              <a:t>是</a:t>
            </a:r>
            <a:r>
              <a:rPr lang="en-US" altLang="zh-CN" sz="1517" dirty="0"/>
              <a:t>)</a:t>
            </a:r>
            <a:r>
              <a:rPr lang="zh-CN" altLang="en-US" sz="1517" dirty="0"/>
              <a:t>入手了。比较考 对</a:t>
            </a:r>
            <a:r>
              <a:rPr lang="en-US" altLang="zh-CN" sz="1517" dirty="0" err="1"/>
              <a:t>dex</a:t>
            </a:r>
            <a:r>
              <a:rPr lang="zh-CN" altLang="en-US" sz="1517" dirty="0"/>
              <a:t>文件和</a:t>
            </a:r>
            <a:r>
              <a:rPr lang="en-US" altLang="zh-CN" sz="1517" dirty="0"/>
              <a:t>class</a:t>
            </a:r>
            <a:r>
              <a:rPr lang="zh-CN" altLang="en-US" sz="1517" dirty="0"/>
              <a:t>文</a:t>
            </a:r>
            <a:endParaRPr lang="en-US" altLang="zh-CN" sz="1517" dirty="0"/>
          </a:p>
          <a:p>
            <a:pPr marL="0" indent="0" algn="just">
              <a:buNone/>
            </a:pPr>
            <a:r>
              <a:rPr lang="zh-CN" altLang="en-US" sz="1517" dirty="0"/>
              <a:t>件理解的深度。从文件格式的差异，指令集加载流程入手。</a:t>
            </a:r>
            <a:endParaRPr lang="en-US" altLang="zh-CN" sz="1517" dirty="0"/>
          </a:p>
        </p:txBody>
      </p:sp>
      <p:sp>
        <p:nvSpPr>
          <p:cNvPr id="22" name="圆角矩形 21"/>
          <p:cNvSpPr/>
          <p:nvPr/>
        </p:nvSpPr>
        <p:spPr>
          <a:xfrm>
            <a:off x="907157" y="3257632"/>
            <a:ext cx="9584457" cy="13074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7"/>
          </a:p>
        </p:txBody>
      </p:sp>
    </p:spTree>
    <p:extLst>
      <p:ext uri="{BB962C8B-B14F-4D97-AF65-F5344CB8AC3E}">
        <p14:creationId xmlns:p14="http://schemas.microsoft.com/office/powerpoint/2010/main" val="27748656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1" grpId="0"/>
      <p:bldP spid="21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4787271" y="1339978"/>
            <a:ext cx="2619098" cy="2376242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2400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653106" cy="1631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0002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0002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3144372" y="4111463"/>
            <a:ext cx="5903301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10689" y="4175881"/>
            <a:ext cx="5526482" cy="4505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2328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2328" dirty="0"/>
          </a:p>
        </p:txBody>
      </p:sp>
    </p:spTree>
    <p:extLst>
      <p:ext uri="{BB962C8B-B14F-4D97-AF65-F5344CB8AC3E}">
        <p14:creationId xmlns:p14="http://schemas.microsoft.com/office/powerpoint/2010/main" val="5208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6290" y="213348"/>
            <a:ext cx="11428284" cy="582504"/>
          </a:xfrm>
          <a:prstGeom prst="rect">
            <a:avLst/>
          </a:prstGeom>
        </p:spPr>
        <p:txBody>
          <a:bodyPr vert="horz" lIns="64506" tIns="32253" rIns="64506" bIns="322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9082" y="785727"/>
            <a:ext cx="8785633" cy="3761870"/>
          </a:xfrm>
          <a:prstGeom prst="rect">
            <a:avLst/>
          </a:prstGeom>
        </p:spPr>
        <p:txBody>
          <a:bodyPr vert="horz" wrap="square" lIns="48381" tIns="24191" rIns="48381" bIns="24191" rtlCol="0">
            <a:normAutofit/>
          </a:bodyPr>
          <a:lstStyle/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我们的现状是怎么样的</a:t>
            </a:r>
            <a:r>
              <a:rPr lang="en-US" altLang="zh-CN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?  </a:t>
            </a:r>
            <a:r>
              <a:rPr lang="zh-CN" altLang="en-US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对自己未来很迷茫</a:t>
            </a:r>
            <a:endParaRPr lang="en-US" altLang="zh-CN" sz="1693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公司技术落后，</a:t>
            </a: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工作的主要就是写业务代码，没机会接触到行业先进的技术</a:t>
            </a: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想进</a:t>
            </a:r>
            <a:r>
              <a:rPr lang="en-US" altLang="zh-CN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BATJ</a:t>
            </a: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一线互联网公司，但是面试总是通不过</a:t>
            </a: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工作多年了，但是技术水平和刚刚</a:t>
            </a:r>
            <a:r>
              <a:rPr lang="zh-CN" altLang="en-US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毕业一到两年的工程师差距不大</a:t>
            </a:r>
            <a:endParaRPr lang="en-US" altLang="zh-CN" sz="1693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endParaRPr lang="en-US" altLang="zh-CN" sz="1693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万一被</a:t>
            </a:r>
            <a:r>
              <a:rPr lang="zh-CN" altLang="en-US" sz="1693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公司裁员或是离职</a:t>
            </a:r>
            <a:r>
              <a:rPr lang="zh-CN" altLang="en-US" sz="1693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后很难在找到同等待遇的岗位</a:t>
            </a:r>
          </a:p>
        </p:txBody>
      </p:sp>
    </p:spTree>
    <p:extLst>
      <p:ext uri="{BB962C8B-B14F-4D97-AF65-F5344CB8AC3E}">
        <p14:creationId xmlns:p14="http://schemas.microsoft.com/office/powerpoint/2010/main" val="502158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我们能为您带来什么样的服务</a:t>
            </a:r>
            <a:endParaRPr lang="en-US" sz="2800" dirty="0"/>
          </a:p>
        </p:txBody>
      </p:sp>
      <p:sp>
        <p:nvSpPr>
          <p:cNvPr id="2" name="圆角矩形 1"/>
          <p:cNvSpPr/>
          <p:nvPr/>
        </p:nvSpPr>
        <p:spPr>
          <a:xfrm>
            <a:off x="1121968" y="1337318"/>
            <a:ext cx="9764055" cy="4140236"/>
          </a:xfrm>
          <a:prstGeom prst="roundRect">
            <a:avLst>
              <a:gd name="adj" fmla="val 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同侧圆角矩形 3"/>
          <p:cNvSpPr/>
          <p:nvPr/>
        </p:nvSpPr>
        <p:spPr>
          <a:xfrm>
            <a:off x="1121968" y="1337318"/>
            <a:ext cx="9755430" cy="836673"/>
          </a:xfrm>
          <a:prstGeom prst="round2SameRect">
            <a:avLst>
              <a:gd name="adj1" fmla="val 34475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4263336" y="1464394"/>
            <a:ext cx="5714427" cy="582517"/>
          </a:xfrm>
          <a:prstGeom prst="rect">
            <a:avLst/>
          </a:prstGeom>
        </p:spPr>
        <p:txBody>
          <a:bodyPr vert="horz" lIns="91430" tIns="45716" rIns="91430" bIns="45716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</a:rPr>
              <a:t>VIP</a:t>
            </a:r>
            <a:r>
              <a:rPr lang="zh-CN" altLang="en-US" sz="2800" dirty="0">
                <a:solidFill>
                  <a:schemeClr val="bg1"/>
                </a:solidFill>
              </a:rPr>
              <a:t>课程服务体系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标题 2"/>
          <p:cNvSpPr txBox="1">
            <a:spLocks/>
          </p:cNvSpPr>
          <p:nvPr/>
        </p:nvSpPr>
        <p:spPr>
          <a:xfrm>
            <a:off x="1336419" y="2301066"/>
            <a:ext cx="5714427" cy="3038481"/>
          </a:xfrm>
          <a:prstGeom prst="rect">
            <a:avLst/>
          </a:prstGeom>
        </p:spPr>
        <p:txBody>
          <a:bodyPr vert="horz" lIns="91430" tIns="45716" rIns="91430" bIns="45716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342920" indent="-342920">
              <a:buFont typeface="+mj-lt"/>
              <a:buAutoNum type="arabicPeriod"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位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多年经验老师直播教学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每周一  周四  周六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 20:30-22:30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直播分享干货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*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24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小时终生答疑服务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终生学习新技术权限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个月完整直播学习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一线企业内推计划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线上教育唯一一家承诺 毕业未满三年 未涨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5K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全面退费服务</a:t>
            </a: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6853014" y="2298758"/>
            <a:ext cx="5714427" cy="3038481"/>
          </a:xfrm>
          <a:prstGeom prst="rect">
            <a:avLst/>
          </a:prstGeom>
        </p:spPr>
        <p:txBody>
          <a:bodyPr vert="horz" lIns="91430" tIns="45716" rIns="91430" bIns="45716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提供视频，源码，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</a:rPr>
              <a:t>ppt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，以及笔记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专题结束有对应考试，考核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学习计划制定，制定你专属的学习计划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职业规划，打造你自己的生涯梦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面试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辅导服务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学习方式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轮询直播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6132697" y="2173990"/>
            <a:ext cx="7200" cy="3303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591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836290" y="213348"/>
            <a:ext cx="11428284" cy="582504"/>
          </a:xfrm>
          <a:prstGeom prst="rect">
            <a:avLst/>
          </a:prstGeom>
        </p:spPr>
        <p:txBody>
          <a:bodyPr vert="horz" lIns="64506" tIns="32253" rIns="64506" bIns="322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2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766" y="216810"/>
            <a:ext cx="11428283" cy="582517"/>
          </a:xfrm>
        </p:spPr>
        <p:txBody>
          <a:bodyPr/>
          <a:lstStyle/>
          <a:p>
            <a:r>
              <a:rPr lang="zh-CN" altLang="en-US" dirty="0" smtClean="0"/>
              <a:t>一线大厂面试诀窍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36275" y="1762350"/>
            <a:ext cx="8785633" cy="3761870"/>
          </a:xfrm>
          <a:prstGeom prst="rect">
            <a:avLst/>
          </a:prstGeom>
        </p:spPr>
        <p:txBody>
          <a:bodyPr vert="horz" wrap="square" lIns="48381" tIns="24191" rIns="48381" bIns="24191" rtlCol="0">
            <a:normAutofit/>
          </a:bodyPr>
          <a:lstStyle/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简历包装</a:t>
            </a:r>
            <a:r>
              <a:rPr lang="en-US" altLang="zh-CN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简历一定要吸引，把最好的两个项目经验放在最前面</a:t>
            </a: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备战简历</a:t>
            </a:r>
            <a:r>
              <a:rPr lang="en-US" altLang="zh-CN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简历里面的技术写自己最熟悉和擅长的，每个技术准备对应的连环炮</a:t>
            </a: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深挖底层</a:t>
            </a:r>
            <a:r>
              <a:rPr lang="en-US" altLang="zh-CN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底层技术一时半会学不懂，找到高频点，如虚拟机原理，区别，准备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5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个左右</a:t>
            </a: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吃闹架构</a:t>
            </a:r>
            <a:r>
              <a:rPr lang="en-US" altLang="zh-CN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架构一定要好好看，比如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Glide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693" dirty="0" err="1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Okhttp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MVVM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MVP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架构实现一定要掌握</a:t>
            </a: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endParaRPr lang="en-US" altLang="zh-CN" sz="1693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272210" indent="-27221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掌握源码</a:t>
            </a:r>
            <a:r>
              <a:rPr lang="en-US" altLang="zh-CN" sz="1693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简一定要了解</a:t>
            </a:r>
            <a:r>
              <a:rPr lang="en-US" altLang="zh-CN" sz="1693" dirty="0" err="1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FrameWork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层源码，如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AMS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PMS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Handler</a:t>
            </a:r>
            <a:r>
              <a:rPr lang="zh-CN" altLang="en-US" sz="1693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，属性动画</a:t>
            </a:r>
          </a:p>
        </p:txBody>
      </p:sp>
    </p:spTree>
    <p:extLst>
      <p:ext uri="{BB962C8B-B14F-4D97-AF65-F5344CB8AC3E}">
        <p14:creationId xmlns:p14="http://schemas.microsoft.com/office/powerpoint/2010/main" val="1317468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 idx="4294967295"/>
          </p:nvPr>
        </p:nvSpPr>
        <p:spPr>
          <a:xfrm>
            <a:off x="653" y="200101"/>
            <a:ext cx="5713574" cy="58211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" y="184"/>
            <a:ext cx="12190694" cy="6857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1981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6"/>
          <p:cNvSpPr>
            <a:spLocks noGrp="1"/>
          </p:cNvSpPr>
          <p:nvPr/>
        </p:nvSpPr>
        <p:spPr>
          <a:xfrm>
            <a:off x="381881" y="296992"/>
            <a:ext cx="11428284" cy="582504"/>
          </a:xfrm>
          <a:prstGeom prst="rect">
            <a:avLst/>
          </a:prstGeom>
        </p:spPr>
        <p:txBody>
          <a:bodyPr vert="horz" lIns="64506" tIns="32253" rIns="64506" bIns="322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3493" b="1">
                <a:solidFill>
                  <a:srgbClr val="1475B2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如何快速学习提升</a:t>
            </a:r>
            <a:endParaRPr lang="zh-CN" altLang="en-US" sz="3493" b="1" dirty="0">
              <a:solidFill>
                <a:srgbClr val="1475B2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1110689" y="1117240"/>
            <a:ext cx="102597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322618" indent="-322618"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2400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自学</a:t>
            </a:r>
            <a:endParaRPr lang="zh-CN" altLang="en-US" sz="2400" dirty="0">
              <a:solidFill>
                <a:schemeClr val="tx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623504" y="1535202"/>
            <a:ext cx="9947570" cy="30246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要找学习资料，网上资料不准确，官方文档无人总结</a:t>
            </a:r>
            <a:endParaRPr lang="en-US" altLang="zh-CN" sz="2117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碰到问题耗很久，很难找人帮忙指点、解答</a:t>
            </a:r>
            <a:endParaRPr lang="en-US" altLang="zh-CN" sz="2117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太耗时、太低效</a:t>
            </a:r>
            <a:endParaRPr lang="en-US" altLang="zh-CN" sz="2117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没有实际的项目可以实践，学了感觉没用</a:t>
            </a:r>
            <a:endParaRPr lang="en-US" altLang="zh-CN" sz="2117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学不全面、学不系统</a:t>
            </a: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2117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太难、太苦逼了、坚持不下去</a:t>
            </a:r>
            <a:endParaRPr lang="en-US" altLang="zh-CN" sz="2117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92372" y="5354385"/>
            <a:ext cx="6117793" cy="450556"/>
          </a:xfrm>
          <a:prstGeom prst="rect">
            <a:avLst/>
          </a:prstGeom>
          <a:noFill/>
        </p:spPr>
        <p:txBody>
          <a:bodyPr wrap="square" lIns="91424" tIns="45712" rIns="91424" bIns="45712" rtlCol="0">
            <a:spAutoFit/>
          </a:bodyPr>
          <a:lstStyle/>
          <a:p>
            <a:r>
              <a:rPr lang="zh-CN" altLang="en-US" sz="2328" b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但是，现在你不需要这么苦逼了！！！</a:t>
            </a:r>
          </a:p>
        </p:txBody>
      </p:sp>
    </p:spTree>
    <p:extLst>
      <p:ext uri="{BB962C8B-B14F-4D97-AF65-F5344CB8AC3E}">
        <p14:creationId xmlns:p14="http://schemas.microsoft.com/office/powerpoint/2010/main" val="1913986764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42"/>
          <p:cNvSpPr>
            <a:spLocks noGrp="1"/>
          </p:cNvSpPr>
          <p:nvPr>
            <p:ph type="title"/>
          </p:nvPr>
        </p:nvSpPr>
        <p:spPr>
          <a:xfrm>
            <a:off x="2147770" y="709050"/>
            <a:ext cx="11428283" cy="582517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怎么成为</a:t>
            </a:r>
            <a:r>
              <a:rPr lang="en-US" altLang="zh-CN"/>
              <a:t>Android</a:t>
            </a:r>
            <a:r>
              <a:rPr lang="zh-CN" altLang="en-US"/>
              <a:t>高级工程师？</a:t>
            </a:r>
            <a:endParaRPr lang="zh-CN" altLang="en-US" dirty="0"/>
          </a:p>
        </p:txBody>
      </p:sp>
      <p:sp>
        <p:nvSpPr>
          <p:cNvPr id="6" name="íṡḷïdè"/>
          <p:cNvSpPr txBox="1"/>
          <p:nvPr/>
        </p:nvSpPr>
        <p:spPr>
          <a:xfrm>
            <a:off x="171353" y="1864777"/>
            <a:ext cx="10844056" cy="1454489"/>
          </a:xfrm>
          <a:prstGeom prst="rect">
            <a:avLst/>
          </a:prstGeom>
          <a:noFill/>
          <a:ln>
            <a:noFill/>
          </a:ln>
        </p:spPr>
        <p:txBody>
          <a:bodyPr wrap="square" lIns="48381" tIns="24191" rIns="48381" bIns="24191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r>
              <a:rPr lang="zh-CN" altLang="en-US" sz="1905" dirty="0">
                <a:latin typeface="思源黑体 CN Normal" panose="020B0400000000000000" charset="-122"/>
                <a:ea typeface="思源黑体 CN Normal" panose="020B0400000000000000" charset="-122"/>
              </a:rPr>
              <a:t>课程简介：深入讲解</a:t>
            </a:r>
            <a:r>
              <a:rPr lang="en-US" altLang="zh-CN" sz="1905" dirty="0">
                <a:solidFill>
                  <a:srgbClr val="1475B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Android</a:t>
            </a:r>
            <a:r>
              <a:rPr lang="zh-CN" altLang="en-US" sz="1905" dirty="0">
                <a:solidFill>
                  <a:srgbClr val="1475B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内核、性能优化、架构设计、高级音视频</a:t>
            </a:r>
            <a:r>
              <a:rPr lang="zh-CN" altLang="en-US" sz="1905" dirty="0">
                <a:latin typeface="思源黑体 CN Normal" panose="020B0400000000000000" charset="-122"/>
                <a:ea typeface="思源黑体 CN Normal" panose="020B0400000000000000" charset="-122"/>
              </a:rPr>
              <a:t>技术</a:t>
            </a:r>
            <a:endParaRPr lang="en-US" altLang="zh-CN" sz="1905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>
              <a:lnSpc>
                <a:spcPct val="150000"/>
              </a:lnSpc>
              <a:buSzPct val="25000"/>
            </a:pPr>
            <a:endParaRPr lang="en-US" sz="1058" u="sng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68960" y="3597892"/>
            <a:ext cx="2369078" cy="2000504"/>
            <a:chOff x="2008388" y="7835069"/>
            <a:chExt cx="4477599" cy="3780986"/>
          </a:xfrm>
        </p:grpSpPr>
        <p:sp>
          <p:nvSpPr>
            <p:cNvPr id="32" name="îṣḻïdé"/>
            <p:cNvSpPr/>
            <p:nvPr/>
          </p:nvSpPr>
          <p:spPr bwMode="auto">
            <a:xfrm>
              <a:off x="3511827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1" tIns="24191" rIns="48381" bIns="24191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19302" indent="-119302" algn="ctr" fontAlgn="base">
                <a:spcBef>
                  <a:spcPct val="0"/>
                </a:spcBef>
                <a:spcAft>
                  <a:spcPct val="0"/>
                </a:spcAft>
              </a:pPr>
              <a:endParaRPr sz="1905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0" name="iṡľíďe"/>
            <p:cNvSpPr/>
            <p:nvPr/>
          </p:nvSpPr>
          <p:spPr bwMode="auto">
            <a:xfrm>
              <a:off x="2008388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1" tIns="24191" rIns="48381" bIns="24191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70">
                  <a:latin typeface="思源黑体 CN Normal" panose="020B0400000000000000" charset="-122"/>
                  <a:ea typeface="思源黑体 CN Normal" panose="020B0400000000000000" charset="-122"/>
                </a:rPr>
                <a:t>在小型企业，技术视野太窄，没经历过正规的移动开发流程</a:t>
              </a: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1" name="íşļiḋê"/>
            <p:cNvSpPr txBox="1"/>
            <p:nvPr/>
          </p:nvSpPr>
          <p:spPr bwMode="auto">
            <a:xfrm>
              <a:off x="2008388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1" tIns="24191" rIns="48381" bIns="24191" anchor="b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93">
                  <a:latin typeface="思源黑体 CN Normal" panose="020B0400000000000000" charset="-122"/>
                  <a:ea typeface="思源黑体 CN Normal" panose="020B0400000000000000" charset="-122"/>
                </a:rPr>
                <a:t>缺少一线互联网公司经验</a:t>
              </a:r>
              <a:endParaRPr lang="en-US" altLang="zh-CN" sz="1693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872724" y="8183962"/>
              <a:ext cx="900427" cy="913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117" b="1">
                  <a:latin typeface="思源黑体 CN Normal" panose="020B0400000000000000" charset="-122"/>
                  <a:ea typeface="思源黑体 CN Normal" panose="020B0400000000000000" charset="-122"/>
                </a:rPr>
                <a:t>01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559662" y="3597892"/>
            <a:ext cx="2495963" cy="2000504"/>
            <a:chOff x="6671356" y="7835069"/>
            <a:chExt cx="4717415" cy="3780986"/>
          </a:xfrm>
        </p:grpSpPr>
        <p:sp>
          <p:nvSpPr>
            <p:cNvPr id="28" name="ïŝḷîdê"/>
            <p:cNvSpPr/>
            <p:nvPr/>
          </p:nvSpPr>
          <p:spPr bwMode="auto">
            <a:xfrm>
              <a:off x="8360165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1" tIns="24191" rIns="48381" bIns="24191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19302" indent="-119302" algn="ctr" fontAlgn="base">
                <a:spcBef>
                  <a:spcPct val="0"/>
                </a:spcBef>
                <a:spcAft>
                  <a:spcPct val="0"/>
                </a:spcAft>
              </a:pPr>
              <a:endParaRPr sz="1905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6" name="ïṧľíḋè"/>
            <p:cNvSpPr/>
            <p:nvPr/>
          </p:nvSpPr>
          <p:spPr bwMode="auto">
            <a:xfrm>
              <a:off x="6725966" y="10157264"/>
              <a:ext cx="4662805" cy="1458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1" tIns="24191" rIns="48381" bIns="24191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70">
                  <a:latin typeface="思源黑体 CN Normal" panose="020B0400000000000000" charset="-122"/>
                  <a:ea typeface="思源黑体 CN Normal" panose="020B0400000000000000" charset="-122"/>
                </a:rPr>
                <a:t>长期从事简单的</a:t>
              </a:r>
              <a:r>
                <a:rPr lang="en-US" altLang="zh-CN" sz="1270">
                  <a:latin typeface="思源黑体 CN Normal" panose="020B0400000000000000" charset="-122"/>
                  <a:ea typeface="思源黑体 CN Normal" panose="020B0400000000000000" charset="-122"/>
                </a:rPr>
                <a:t>UI</a:t>
              </a:r>
              <a:r>
                <a:rPr lang="zh-CN" altLang="en-US" sz="1270">
                  <a:latin typeface="思源黑体 CN Normal" panose="020B0400000000000000" charset="-122"/>
                  <a:ea typeface="思源黑体 CN Normal" panose="020B0400000000000000" charset="-122"/>
                </a:rPr>
                <a:t>界面开发，对原理和底层开发了解不深</a:t>
              </a: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7" name="ïṡļíḋê"/>
            <p:cNvSpPr txBox="1"/>
            <p:nvPr/>
          </p:nvSpPr>
          <p:spPr bwMode="auto">
            <a:xfrm>
              <a:off x="6856726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1" tIns="24191" rIns="48381" bIns="24191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93">
                  <a:latin typeface="思源黑体 CN Normal" panose="020B0400000000000000" charset="-122"/>
                  <a:ea typeface="思源黑体 CN Normal" panose="020B0400000000000000" charset="-122"/>
                </a:rPr>
                <a:t>基础知识薄弱</a:t>
              </a:r>
              <a:endParaRPr lang="en-US" altLang="zh-CN" sz="1693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671356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8645359" y="8132047"/>
              <a:ext cx="900427" cy="913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117" b="1" dirty="0">
                  <a:latin typeface="思源黑体 CN Normal" panose="020B0400000000000000" charset="-122"/>
                  <a:ea typeface="思源黑体 CN Normal" panose="020B0400000000000000" charset="-122"/>
                </a:rPr>
                <a:t>02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194106" y="3597892"/>
            <a:ext cx="2467157" cy="2000504"/>
            <a:chOff x="11519694" y="7835069"/>
            <a:chExt cx="4662969" cy="3780986"/>
          </a:xfrm>
        </p:grpSpPr>
        <p:sp>
          <p:nvSpPr>
            <p:cNvPr id="24" name="ísľîḍe"/>
            <p:cNvSpPr/>
            <p:nvPr/>
          </p:nvSpPr>
          <p:spPr bwMode="auto">
            <a:xfrm>
              <a:off x="13208503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1" tIns="24191" rIns="48381" bIns="24191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19302" indent="-119302" algn="ctr" fontAlgn="base">
                <a:spcBef>
                  <a:spcPct val="0"/>
                </a:spcBef>
                <a:spcAft>
                  <a:spcPct val="0"/>
                </a:spcAft>
              </a:pPr>
              <a:endParaRPr sz="1905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2" name="ïŝ1îdè"/>
            <p:cNvSpPr/>
            <p:nvPr/>
          </p:nvSpPr>
          <p:spPr bwMode="auto">
            <a:xfrm>
              <a:off x="11705064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1" tIns="24191" rIns="48381" bIns="24191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70">
                  <a:latin typeface="思源黑体 CN Normal" panose="020B0400000000000000" charset="-122"/>
                  <a:ea typeface="思源黑体 CN Normal" panose="020B0400000000000000" charset="-122"/>
                </a:rPr>
                <a:t>长期在小型软件公司、外包公司工作，只接触部分开发内容</a:t>
              </a:r>
            </a:p>
          </p:txBody>
        </p:sp>
        <p:sp>
          <p:nvSpPr>
            <p:cNvPr id="23" name="î$1íḍe"/>
            <p:cNvSpPr txBox="1"/>
            <p:nvPr/>
          </p:nvSpPr>
          <p:spPr bwMode="auto">
            <a:xfrm>
              <a:off x="11705064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1" tIns="24191" rIns="48381" bIns="24191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93">
                  <a:latin typeface="思源黑体 CN Normal" panose="020B0400000000000000" charset="-122"/>
                  <a:ea typeface="思源黑体 CN Normal" panose="020B0400000000000000" charset="-122"/>
                </a:rPr>
                <a:t>项目经验零碎</a:t>
              </a:r>
              <a:endParaRPr lang="en-US" altLang="zh-CN" sz="1693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519694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13478258" y="8183962"/>
              <a:ext cx="900427" cy="913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117" b="1" dirty="0">
                  <a:latin typeface="思源黑体 CN Normal" panose="020B0400000000000000" charset="-122"/>
                  <a:ea typeface="思源黑体 CN Normal" panose="020B0400000000000000" charset="-122"/>
                </a:rPr>
                <a:t>03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661235" y="3597892"/>
            <a:ext cx="2467157" cy="2000504"/>
            <a:chOff x="16368032" y="7835069"/>
            <a:chExt cx="4662968" cy="3780986"/>
          </a:xfrm>
        </p:grpSpPr>
        <p:sp>
          <p:nvSpPr>
            <p:cNvPr id="20" name="ïṧļiḋê"/>
            <p:cNvSpPr/>
            <p:nvPr/>
          </p:nvSpPr>
          <p:spPr bwMode="auto">
            <a:xfrm>
              <a:off x="18056840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48381" tIns="24191" rIns="48381" bIns="24191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119302" indent="-119302" algn="ctr" fontAlgn="base">
                <a:spcBef>
                  <a:spcPct val="0"/>
                </a:spcBef>
                <a:spcAft>
                  <a:spcPct val="0"/>
                </a:spcAft>
              </a:pPr>
              <a:endParaRPr sz="1905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8" name="îṧlidê"/>
            <p:cNvSpPr/>
            <p:nvPr/>
          </p:nvSpPr>
          <p:spPr bwMode="auto">
            <a:xfrm>
              <a:off x="16553401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1" tIns="24191" rIns="48381" bIns="24191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127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1270">
                  <a:latin typeface="思源黑体 CN Normal" panose="020B0400000000000000" charset="-122"/>
                  <a:ea typeface="思源黑体 CN Normal" panose="020B0400000000000000" charset="-122"/>
                </a:rPr>
                <a:t>只招收真心想和我们一起学习，共同进步的朋友。</a:t>
              </a:r>
              <a:endParaRPr lang="en-US" altLang="zh-CN" sz="127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9" name="îşļiḑé"/>
            <p:cNvSpPr txBox="1"/>
            <p:nvPr/>
          </p:nvSpPr>
          <p:spPr bwMode="auto">
            <a:xfrm>
              <a:off x="16553401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48381" tIns="24191" rIns="48381" bIns="24191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1693">
                  <a:latin typeface="思源黑体 CN Normal" panose="020B0400000000000000" charset="-122"/>
                  <a:ea typeface="思源黑体 CN Normal" panose="020B0400000000000000" charset="-122"/>
                </a:rPr>
                <a:t>渴望快速提升自己</a:t>
              </a:r>
              <a:endParaRPr lang="en-US" altLang="zh-CN" sz="1693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6368032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8326598" y="8183962"/>
              <a:ext cx="900427" cy="91339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2117" b="1" dirty="0">
                  <a:latin typeface="思源黑体 CN Normal" panose="020B0400000000000000" charset="-122"/>
                  <a:ea typeface="思源黑体 CN Normal" panose="020B0400000000000000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8500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54" y="368"/>
            <a:ext cx="12190694" cy="1233422"/>
          </a:xfrm>
          <a:prstGeom prst="rect">
            <a:avLst/>
          </a:prstGeom>
          <a:solidFill>
            <a:srgbClr val="1577B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标题 6"/>
          <p:cNvSpPr>
            <a:spLocks noGrp="1"/>
          </p:cNvSpPr>
          <p:nvPr/>
        </p:nvSpPr>
        <p:spPr>
          <a:xfrm>
            <a:off x="381881" y="325850"/>
            <a:ext cx="11428284" cy="582504"/>
          </a:xfrm>
          <a:prstGeom prst="rect">
            <a:avLst/>
          </a:prstGeom>
        </p:spPr>
        <p:txBody>
          <a:bodyPr vert="horz" lIns="64506" tIns="32253" rIns="64506" bIns="322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28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腾讯课堂权威保障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99597" y="1587584"/>
            <a:ext cx="20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</a:rPr>
              <a:t>01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031956" y="1697756"/>
            <a:ext cx="207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支付保障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031956" y="2184846"/>
            <a:ext cx="567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腾讯课堂为保障学员支付安全，采用淘宝中间机制，直接打款给腾讯，同时监督码牛教学质量和后续服务</a:t>
            </a:r>
          </a:p>
        </p:txBody>
      </p:sp>
      <p:sp>
        <p:nvSpPr>
          <p:cNvPr id="4" name="矩形 3"/>
          <p:cNvSpPr/>
          <p:nvPr/>
        </p:nvSpPr>
        <p:spPr>
          <a:xfrm>
            <a:off x="1320353" y="2136514"/>
            <a:ext cx="560657" cy="45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199597" y="3318084"/>
            <a:ext cx="20787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1"/>
                </a:solidFill>
              </a:rPr>
              <a:t>02</a:t>
            </a:r>
            <a:endParaRPr lang="zh-CN" altLang="en-US" sz="3600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31956" y="3428255"/>
            <a:ext cx="20787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师资力量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062145" y="4046090"/>
            <a:ext cx="5679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师资来自于一线</a:t>
            </a:r>
            <a:r>
              <a:rPr lang="en-US" altLang="zh-CN" sz="1400" dirty="0"/>
              <a:t>BAT</a:t>
            </a:r>
            <a:r>
              <a:rPr lang="zh-CN" altLang="en-US" sz="1400" dirty="0"/>
              <a:t>，有着雄厚的技术实力和经验，同时大部分师资也是网易特邀讲师，有着丰富的授课经验</a:t>
            </a:r>
          </a:p>
        </p:txBody>
      </p:sp>
      <p:sp>
        <p:nvSpPr>
          <p:cNvPr id="14" name="矩形 13"/>
          <p:cNvSpPr/>
          <p:nvPr/>
        </p:nvSpPr>
        <p:spPr>
          <a:xfrm>
            <a:off x="1320353" y="3867014"/>
            <a:ext cx="560657" cy="457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28542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716395" y="3336184"/>
            <a:ext cx="1719231" cy="1916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741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专注技术十年，产品控、代码控，拥有丰富的项目经验，主持研发了多个成功上线的大型互联网项目。热爱互联网，热衷于各种Android底层技术，精通NDK  </a:t>
            </a:r>
            <a:r>
              <a:rPr lang="en-US" altLang="zh-CN" sz="74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架构和前端开发，擅长移动互联网高并发、可维护性架构设计，有丰富的实战经验</a:t>
            </a:r>
            <a:r>
              <a:rPr lang="en-US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 </a:t>
            </a:r>
          </a:p>
          <a:p>
            <a:pPr algn="l"/>
            <a:endParaRPr lang="en-US" altLang="zh-CN" sz="741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741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521265" y="6467791"/>
            <a:ext cx="9617553" cy="272382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9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`</a:t>
            </a:r>
            <a:endParaRPr lang="zh-CN" altLang="en-US" sz="900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175" y="2048446"/>
            <a:ext cx="1129787" cy="1185769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988705" y="3435970"/>
            <a:ext cx="1357203" cy="16882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平安资深架构师，网易特邀</a:t>
            </a:r>
            <a:r>
              <a:rPr lang="en-US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讲师全栈工程师，精通前端和后端。曾任职于华为，阿里巴巴等知名公司。</a:t>
            </a:r>
            <a:r>
              <a:rPr lang="en-US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讲师，拥有多年的项目开发经验和管理经验，注重为学员解决疑难问题，授课逻辑严谨而风趣。格言是“授业不只要有广度，更要有深度</a:t>
            </a:r>
            <a:endParaRPr lang="en-US" altLang="zh-CN" sz="741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76420" y="199854"/>
            <a:ext cx="5714121" cy="582486"/>
          </a:xfrm>
        </p:spPr>
        <p:txBody>
          <a:bodyPr/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6126088" y="3479933"/>
            <a:ext cx="1425661" cy="1369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Sunny </a:t>
            </a:r>
            <a:r>
              <a:rPr lang="zh-CN" altLang="en-US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华中科技大学计算机相关专业硕士，十余年互联网从业经验；曾就职于华为，小米，担任项目经理，技术经理等； </a:t>
            </a:r>
            <a:r>
              <a:rPr lang="en-US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专精领域：精通</a:t>
            </a:r>
            <a:r>
              <a:rPr lang="en-US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 </a:t>
            </a:r>
            <a:r>
              <a:rPr lang="en-US" altLang="zh-CN" sz="74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FrameWork</a:t>
            </a:r>
            <a:r>
              <a:rPr lang="zh-CN" altLang="en-US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源码及性能优化；华为鸿蒙系统架构设计，专注</a:t>
            </a:r>
            <a:r>
              <a:rPr lang="en-US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NDK</a:t>
            </a:r>
            <a:r>
              <a:rPr lang="zh-CN" altLang="en-US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底层设计与开发。</a:t>
            </a:r>
            <a:endParaRPr lang="en-US" altLang="zh-CN" sz="741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526036" y="3502044"/>
            <a:ext cx="1425661" cy="7307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Trigger </a:t>
            </a:r>
            <a:r>
              <a:rPr lang="zh-CN" altLang="en-US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en-US" altLang="zh-CN" sz="741" dirty="0"/>
              <a:t>Android</a:t>
            </a:r>
            <a:r>
              <a:rPr lang="zh-CN" altLang="en-US" sz="741" dirty="0"/>
              <a:t>行业</a:t>
            </a:r>
            <a:r>
              <a:rPr lang="en-US" altLang="zh-CN" sz="741" dirty="0"/>
              <a:t>8</a:t>
            </a:r>
            <a:r>
              <a:rPr lang="zh-CN" altLang="en-US" sz="741" dirty="0"/>
              <a:t>年开发经验 前华为</a:t>
            </a:r>
            <a:r>
              <a:rPr lang="en-US" altLang="zh-CN" sz="741" dirty="0"/>
              <a:t>Android</a:t>
            </a:r>
            <a:r>
              <a:rPr lang="zh-CN" altLang="en-US" sz="741" dirty="0"/>
              <a:t>架构师 擅长高级</a:t>
            </a:r>
            <a:r>
              <a:rPr lang="en-US" altLang="zh-CN" sz="741" dirty="0"/>
              <a:t>UI</a:t>
            </a:r>
            <a:r>
              <a:rPr lang="zh-CN" altLang="en-US" sz="741" dirty="0"/>
              <a:t>和</a:t>
            </a:r>
            <a:r>
              <a:rPr lang="en-US" altLang="zh-CN" sz="741" dirty="0"/>
              <a:t>Framework</a:t>
            </a:r>
            <a:r>
              <a:rPr lang="zh-CN" altLang="en-US" sz="741" dirty="0"/>
              <a:t>定制以及</a:t>
            </a:r>
            <a:r>
              <a:rPr lang="en-US" altLang="zh-CN" sz="741" dirty="0"/>
              <a:t>Flutter</a:t>
            </a:r>
            <a:endParaRPr lang="en-US" altLang="zh-CN" sz="741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9013737" y="3508123"/>
            <a:ext cx="1425661" cy="1049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741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zh-CN" altLang="en-US" sz="741" dirty="0"/>
              <a:t>曾供职于国内知名半导体公司（珠海扬智</a:t>
            </a:r>
            <a:r>
              <a:rPr lang="en-US" altLang="zh-CN" sz="741" dirty="0"/>
              <a:t>/</a:t>
            </a:r>
            <a:r>
              <a:rPr lang="zh-CN" altLang="en-US" sz="741" dirty="0"/>
              <a:t>深圳联发科），主要从事</a:t>
            </a:r>
            <a:r>
              <a:rPr lang="en-US" altLang="zh-CN" sz="741" dirty="0"/>
              <a:t>Android</a:t>
            </a:r>
            <a:r>
              <a:rPr lang="zh-CN" altLang="en-US" sz="741" dirty="0"/>
              <a:t>音视频驱动</a:t>
            </a:r>
            <a:r>
              <a:rPr lang="en-US" altLang="zh-CN" sz="741" dirty="0"/>
              <a:t>,</a:t>
            </a:r>
            <a:r>
              <a:rPr lang="zh-CN" altLang="en-US" sz="741" dirty="0"/>
              <a:t>多媒体中间件以及图像识别的</a:t>
            </a:r>
            <a:r>
              <a:rPr lang="en-US" altLang="zh-CN" sz="741" dirty="0"/>
              <a:t>Android</a:t>
            </a:r>
            <a:r>
              <a:rPr lang="zh-CN" altLang="en-US" sz="741" dirty="0"/>
              <a:t>开发。</a:t>
            </a:r>
            <a:endParaRPr lang="en-US" altLang="zh-CN" sz="741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1270" y="2049724"/>
            <a:ext cx="1152105" cy="1126691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4578608" y="3486956"/>
            <a:ext cx="1357203" cy="1209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741" b="1" dirty="0"/>
              <a:t>Jason</a:t>
            </a:r>
            <a:r>
              <a:rPr lang="zh-CN" altLang="en-US" sz="741" b="1" dirty="0"/>
              <a:t>老师</a:t>
            </a:r>
            <a:r>
              <a:rPr lang="en-US" altLang="zh-CN" sz="741" b="1" dirty="0"/>
              <a:t>   </a:t>
            </a:r>
            <a:r>
              <a:rPr lang="zh-CN" altLang="en-US" sz="741" dirty="0"/>
              <a:t>前华为技术总监、架构师、</a:t>
            </a:r>
            <a:r>
              <a:rPr lang="zh-CN" altLang="en-US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</a:t>
            </a:r>
            <a:r>
              <a:rPr lang="en-US" altLang="zh-CN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74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zh-CN" altLang="en-US" sz="741" dirty="0"/>
              <a:t>项目经理、央视网移动互联网创意大赛明星导师。 精通系统架构，擅长</a:t>
            </a:r>
            <a:r>
              <a:rPr lang="en-US" altLang="zh-CN" sz="741" dirty="0"/>
              <a:t>Java</a:t>
            </a:r>
            <a:r>
              <a:rPr lang="zh-CN" altLang="en-US" sz="741" dirty="0"/>
              <a:t>、</a:t>
            </a:r>
            <a:r>
              <a:rPr lang="en-US" altLang="zh-CN" sz="741" dirty="0"/>
              <a:t>C/C++</a:t>
            </a:r>
            <a:r>
              <a:rPr lang="zh-CN" altLang="en-US" sz="741" dirty="0"/>
              <a:t>、</a:t>
            </a:r>
            <a:r>
              <a:rPr lang="en-US" altLang="zh-CN" sz="741" dirty="0"/>
              <a:t>PHP</a:t>
            </a:r>
            <a:r>
              <a:rPr lang="zh-CN" altLang="en-US" sz="741" dirty="0"/>
              <a:t>等多门语言。痴迷于教学工作。</a:t>
            </a:r>
            <a:endParaRPr lang="en-US" altLang="zh-CN" sz="741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25" name="Picture 2" descr="https://10.idqqimg.com/eth/ajNVdqHZLLBmU64G1SUFcbDS6xIlqNjs2nYbIFlJujVM8YibKVRxbO1mAKVc1bBOY6eWCXRM0iaPQ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608" y="2060951"/>
            <a:ext cx="1117294" cy="111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3017261" y="2072548"/>
          <a:ext cx="1125979" cy="11259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80" name="BMP 图像" r:id="rId7" imgW="1238400" imgH="1238400" progId="Paint.Picture">
                  <p:embed/>
                </p:oleObj>
              </mc:Choice>
              <mc:Fallback>
                <p:oleObj name="BMP 图像" r:id="rId7" imgW="1238400" imgH="1238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17261" y="2072548"/>
                        <a:ext cx="1125979" cy="11259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8" descr="https://10.idqqimg.com/eth/ajNVdqHZLLCqYsibTITrZ50vue3whxxbZOjOECWXwmJUoQdcEFbOIpPVC1doOVwNon01RmZl7YKM/13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8404" y="2049723"/>
            <a:ext cx="1156667" cy="1156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3" descr="https://10.idqqimg.com/eth/ajNVdqHZLLDjZpYhtmZ8hdwljZHdvuNWibegpFMJs9MFOpzOyrvDDJvYG3qjAL9V3sYKoUROYLuY/130?tp=webp"/>
          <p:cNvSpPr>
            <a:spLocks noChangeAspect="1" noChangeArrowheads="1"/>
          </p:cNvSpPr>
          <p:nvPr/>
        </p:nvSpPr>
        <p:spPr bwMode="auto">
          <a:xfrm>
            <a:off x="155893" y="-144271"/>
            <a:ext cx="304784" cy="30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35" tIns="45718" rIns="91435" bIns="45718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7729" y="2048446"/>
            <a:ext cx="1127969" cy="1127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6150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zh-CN" altLang="en-US"/>
              <a:t>学员疑问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381274" y="1464578"/>
            <a:ext cx="8505213" cy="35133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93191" indent="-393191">
              <a:lnSpc>
                <a:spcPct val="150000"/>
              </a:lnSpc>
              <a:buFont typeface="+mj-lt"/>
              <a:buAutoNum type="arabicParenR"/>
            </a:pP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我需要掌握哪些基础，才能开始学习</a:t>
            </a:r>
            <a:r>
              <a:rPr lang="en-US" altLang="zh-CN" sz="2117" dirty="0">
                <a:latin typeface="思源黑体 CN Normal" panose="020B0400000000000000" charset="-122"/>
                <a:ea typeface="思源黑体 CN Normal" panose="020B0400000000000000" charset="-122"/>
              </a:rPr>
              <a:t>Android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高级课程。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91" indent="-393191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怎么构建一套符合自己自身情况的知识体系。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91" indent="-393191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互联网公司中的开发，和传统</a:t>
            </a:r>
            <a:r>
              <a:rPr lang="en-US" altLang="zh-CN" sz="2117" dirty="0">
                <a:latin typeface="思源黑体 CN Normal" panose="020B0400000000000000" charset="-122"/>
                <a:ea typeface="思源黑体 CN Normal" panose="020B0400000000000000" charset="-122"/>
              </a:rPr>
              <a:t>IT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行业或者外包公司有什么区别？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91" indent="-393191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学完这套课程，我需要多久时间？现在加入还能跟上课程进度吗？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91" indent="-393191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去一线互联网公司面试，有没有要特别注意的地方。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91" indent="-393191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课程内容讲解的深度如何。</a:t>
            </a:r>
            <a:endParaRPr lang="en-US" altLang="zh-CN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393191" indent="-393191">
              <a:lnSpc>
                <a:spcPct val="150000"/>
              </a:lnSpc>
              <a:buFont typeface="+mj-lt"/>
              <a:buAutoNum type="arabicParenR"/>
            </a:pPr>
            <a:r>
              <a:rPr 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已经工作</a:t>
            </a:r>
            <a:r>
              <a:rPr lang="en-US" altLang="zh-CN" sz="2117" dirty="0">
                <a:latin typeface="思源黑体 CN Normal" panose="020B0400000000000000" charset="-122"/>
                <a:ea typeface="思源黑体 CN Normal" panose="020B0400000000000000" charset="-122"/>
              </a:rPr>
              <a:t>5</a:t>
            </a:r>
            <a:r>
              <a:rPr lang="zh-CN" altLang="en-US" sz="2117" dirty="0">
                <a:latin typeface="思源黑体 CN Normal" panose="020B0400000000000000" charset="-122"/>
                <a:ea typeface="思源黑体 CN Normal" panose="020B0400000000000000" charset="-122"/>
              </a:rPr>
              <a:t>年或者更久时间了，来学习这个课程还有用吗？</a:t>
            </a:r>
            <a:endParaRPr lang="en-US" sz="2117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8627099" y="1597571"/>
            <a:ext cx="4046981" cy="3247242"/>
            <a:chOff x="1688302" y="1725284"/>
            <a:chExt cx="4047198" cy="3247416"/>
          </a:xfrm>
        </p:grpSpPr>
        <p:sp>
          <p:nvSpPr>
            <p:cNvPr id="8" name="文本框 7"/>
            <p:cNvSpPr txBox="1"/>
            <p:nvPr/>
          </p:nvSpPr>
          <p:spPr>
            <a:xfrm>
              <a:off x="1688302" y="4664907"/>
              <a:ext cx="4047198" cy="3077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/>
                <a:t>视频资料加叮当老师微信 （</a:t>
              </a:r>
              <a:r>
                <a:rPr lang="en-US" altLang="zh-CN" sz="1400" b="1" dirty="0"/>
                <a:t>1979846055</a:t>
              </a:r>
              <a:r>
                <a:rPr lang="zh-CN" altLang="en-US" sz="1400" b="1" dirty="0"/>
                <a:t>）</a:t>
              </a:r>
            </a:p>
          </p:txBody>
        </p:sp>
        <p:pic>
          <p:nvPicPr>
            <p:cNvPr id="10" name="图片 9" descr="叮当老师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8061" y="1725284"/>
              <a:ext cx="2665562" cy="2665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2841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460" y="216638"/>
            <a:ext cx="11428895" cy="582548"/>
          </a:xfrm>
        </p:spPr>
        <p:txBody>
          <a:bodyPr/>
          <a:lstStyle/>
          <a:p>
            <a:r>
              <a:rPr lang="zh-CN" altLang="en-US" dirty="0"/>
              <a:t>公开课</a:t>
            </a:r>
            <a:r>
              <a:rPr lang="zh-CN" altLang="en-US" dirty="0" smtClean="0"/>
              <a:t>专属活动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3825" y="74957"/>
            <a:ext cx="5830750" cy="6783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27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460" y="216638"/>
            <a:ext cx="11428895" cy="582548"/>
          </a:xfrm>
        </p:spPr>
        <p:txBody>
          <a:bodyPr/>
          <a:lstStyle/>
          <a:p>
            <a:r>
              <a:rPr lang="zh-CN" altLang="en-US" dirty="0"/>
              <a:t>公开课</a:t>
            </a:r>
            <a:r>
              <a:rPr lang="zh-CN" altLang="en-US" dirty="0" smtClean="0"/>
              <a:t>专属活动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60" y="1071626"/>
            <a:ext cx="10396624" cy="519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87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我们能为您带来什么样的服务</a:t>
            </a:r>
            <a:endParaRPr lang="en-US" sz="2800" dirty="0"/>
          </a:p>
        </p:txBody>
      </p:sp>
      <p:sp>
        <p:nvSpPr>
          <p:cNvPr id="2" name="圆角矩形 1"/>
          <p:cNvSpPr/>
          <p:nvPr/>
        </p:nvSpPr>
        <p:spPr>
          <a:xfrm>
            <a:off x="1121968" y="1337318"/>
            <a:ext cx="9764055" cy="4140236"/>
          </a:xfrm>
          <a:prstGeom prst="roundRect">
            <a:avLst>
              <a:gd name="adj" fmla="val 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同侧圆角矩形 3"/>
          <p:cNvSpPr/>
          <p:nvPr/>
        </p:nvSpPr>
        <p:spPr>
          <a:xfrm>
            <a:off x="1121968" y="1337318"/>
            <a:ext cx="9755430" cy="836673"/>
          </a:xfrm>
          <a:prstGeom prst="round2SameRect">
            <a:avLst>
              <a:gd name="adj1" fmla="val 34475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4263336" y="1464394"/>
            <a:ext cx="5714427" cy="582517"/>
          </a:xfrm>
          <a:prstGeom prst="rect">
            <a:avLst/>
          </a:prstGeom>
        </p:spPr>
        <p:txBody>
          <a:bodyPr vert="horz" lIns="91430" tIns="45716" rIns="91430" bIns="45716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en-US" altLang="zh-CN" sz="2800" dirty="0">
                <a:solidFill>
                  <a:schemeClr val="bg1"/>
                </a:solidFill>
              </a:rPr>
              <a:t>VIP</a:t>
            </a:r>
            <a:r>
              <a:rPr lang="zh-CN" altLang="en-US" sz="2800" dirty="0">
                <a:solidFill>
                  <a:schemeClr val="bg1"/>
                </a:solidFill>
              </a:rPr>
              <a:t>课程服务体系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1" name="标题 2"/>
          <p:cNvSpPr txBox="1">
            <a:spLocks/>
          </p:cNvSpPr>
          <p:nvPr/>
        </p:nvSpPr>
        <p:spPr>
          <a:xfrm>
            <a:off x="1336419" y="2301066"/>
            <a:ext cx="5714427" cy="3038481"/>
          </a:xfrm>
          <a:prstGeom prst="rect">
            <a:avLst/>
          </a:prstGeom>
        </p:spPr>
        <p:txBody>
          <a:bodyPr vert="horz" lIns="91430" tIns="45716" rIns="91430" bIns="45716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342920" indent="-342920">
              <a:buFont typeface="+mj-lt"/>
              <a:buAutoNum type="arabicPeriod"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位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多年经验老师直播教学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每周一  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</a:rPr>
              <a:t>周五 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周六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 20:30-22:30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直播分享干货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*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24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小时终生答疑服务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终生学习新技术权限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en-US" sz="1400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个月完整直播学习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一线企业内推</a:t>
            </a:r>
            <a:r>
              <a:rPr lang="zh-CN" altLang="en-US" sz="1400" dirty="0" smtClean="0">
                <a:solidFill>
                  <a:schemeClr val="bg2">
                    <a:lumMod val="25000"/>
                  </a:schemeClr>
                </a:solidFill>
              </a:rPr>
              <a:t>计划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6853014" y="2298758"/>
            <a:ext cx="5714427" cy="3038481"/>
          </a:xfrm>
          <a:prstGeom prst="rect">
            <a:avLst/>
          </a:prstGeom>
        </p:spPr>
        <p:txBody>
          <a:bodyPr vert="horz" lIns="91430" tIns="45716" rIns="91430" bIns="45716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提供视频，源码，</a:t>
            </a:r>
            <a:r>
              <a:rPr lang="en-US" altLang="zh-CN" sz="1400" dirty="0" err="1">
                <a:solidFill>
                  <a:schemeClr val="bg2">
                    <a:lumMod val="25000"/>
                  </a:schemeClr>
                </a:solidFill>
              </a:rPr>
              <a:t>ppt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，以及笔记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专题结束有对应考试，考核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学习计划制定，制定你专属的学习计划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职业规划，打造你自己的生涯梦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面试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辅导服务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  <a:p>
            <a:pPr marL="342920" indent="-342920">
              <a:buFont typeface="+mj-lt"/>
              <a:buAutoNum type="arabicPeriod"/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学习方式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</a:rPr>
              <a:t>轮询直播</a:t>
            </a:r>
            <a:endParaRPr lang="en-US" altLang="zh-CN" sz="14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6132697" y="2173990"/>
            <a:ext cx="7200" cy="33035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1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652" y="5572972"/>
            <a:ext cx="1253901" cy="128465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pPr defTabSz="914454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652" y="4180781"/>
            <a:ext cx="1253901" cy="128465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pPr defTabSz="914454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652" y="2786667"/>
            <a:ext cx="1253901" cy="128465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pPr defTabSz="914454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652" y="1392556"/>
            <a:ext cx="1253901" cy="128465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pPr defTabSz="914454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652" y="368"/>
            <a:ext cx="1253901" cy="128273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pPr defTabSz="914454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11825626" y="5572972"/>
            <a:ext cx="365722" cy="128465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pPr defTabSz="914454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11825626" y="4180781"/>
            <a:ext cx="365722" cy="128465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pPr defTabSz="914454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11825626" y="2786667"/>
            <a:ext cx="365722" cy="128465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pPr defTabSz="914454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11825626" y="1392556"/>
            <a:ext cx="365722" cy="128465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pPr defTabSz="914454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11825626" y="368"/>
            <a:ext cx="365722" cy="128273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pPr defTabSz="914454">
              <a:defRPr/>
            </a:pPr>
            <a:endParaRPr lang="zh-CN" altLang="en-US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1254833" y="586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课程配套服务</a:t>
            </a:r>
          </a:p>
        </p:txBody>
      </p:sp>
      <p:sp>
        <p:nvSpPr>
          <p:cNvPr id="157" name="ïśľîḍè"/>
          <p:cNvSpPr txBox="1"/>
          <p:nvPr/>
        </p:nvSpPr>
        <p:spPr>
          <a:xfrm>
            <a:off x="2102278" y="1743257"/>
            <a:ext cx="1796858" cy="72445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0" tIns="45716" rIns="91430" bIns="45716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8" name="íṥlîḍe"/>
          <p:cNvSpPr txBox="1"/>
          <p:nvPr/>
        </p:nvSpPr>
        <p:spPr>
          <a:xfrm>
            <a:off x="2102278" y="1243565"/>
            <a:ext cx="1796858" cy="4996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0" tIns="45716" rIns="91430" bIns="45716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答疑服务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102278" y="1787701"/>
            <a:ext cx="175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专门的答疑老师替学员解答问题</a:t>
            </a:r>
          </a:p>
        </p:txBody>
      </p:sp>
      <p:sp>
        <p:nvSpPr>
          <p:cNvPr id="6" name="ïśľîḍè"/>
          <p:cNvSpPr txBox="1"/>
          <p:nvPr/>
        </p:nvSpPr>
        <p:spPr>
          <a:xfrm>
            <a:off x="4379144" y="1743257"/>
            <a:ext cx="1796858" cy="72445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0" tIns="45716" rIns="91430" bIns="45716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íṥlîḍe"/>
          <p:cNvSpPr txBox="1"/>
          <p:nvPr/>
        </p:nvSpPr>
        <p:spPr>
          <a:xfrm>
            <a:off x="4379144" y="1243565"/>
            <a:ext cx="1796858" cy="4996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0" tIns="45716" rIns="91430" bIns="45716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学习计划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379144" y="1787701"/>
            <a:ext cx="175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1V1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为你定制专属的学习计划</a:t>
            </a:r>
          </a:p>
        </p:txBody>
      </p:sp>
      <p:sp>
        <p:nvSpPr>
          <p:cNvPr id="9" name="ïśľîḍè"/>
          <p:cNvSpPr txBox="1"/>
          <p:nvPr/>
        </p:nvSpPr>
        <p:spPr>
          <a:xfrm>
            <a:off x="6585532" y="1743257"/>
            <a:ext cx="1796858" cy="72445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0" tIns="45716" rIns="91430" bIns="45716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íṥlîḍe"/>
          <p:cNvSpPr txBox="1"/>
          <p:nvPr/>
        </p:nvSpPr>
        <p:spPr>
          <a:xfrm>
            <a:off x="6585532" y="1243565"/>
            <a:ext cx="1796858" cy="4996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0" tIns="45716" rIns="91430" bIns="45716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考核与作业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85532" y="1787701"/>
            <a:ext cx="175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考核与作业意义在于理论与实践并行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śľîḍè"/>
          <p:cNvSpPr txBox="1"/>
          <p:nvPr/>
        </p:nvSpPr>
        <p:spPr>
          <a:xfrm>
            <a:off x="9038274" y="1743257"/>
            <a:ext cx="1796858" cy="72445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0" tIns="45716" rIns="91430" bIns="45716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íṥlîḍe"/>
          <p:cNvSpPr txBox="1"/>
          <p:nvPr/>
        </p:nvSpPr>
        <p:spPr>
          <a:xfrm>
            <a:off x="9038274" y="1243565"/>
            <a:ext cx="1796858" cy="4996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0" tIns="45716" rIns="91430" bIns="45716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专属班级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038274" y="1787701"/>
            <a:ext cx="175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专属班级打开你的人际交流圈</a:t>
            </a:r>
          </a:p>
        </p:txBody>
      </p:sp>
      <p:sp>
        <p:nvSpPr>
          <p:cNvPr id="16" name="ïśľîḍè"/>
          <p:cNvSpPr txBox="1"/>
          <p:nvPr/>
        </p:nvSpPr>
        <p:spPr>
          <a:xfrm>
            <a:off x="2102278" y="3470272"/>
            <a:ext cx="1796858" cy="72445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0" tIns="45716" rIns="91430" bIns="45716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íṥlîḍe"/>
          <p:cNvSpPr txBox="1"/>
          <p:nvPr/>
        </p:nvSpPr>
        <p:spPr>
          <a:xfrm>
            <a:off x="2102278" y="2970580"/>
            <a:ext cx="1796858" cy="4996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0" tIns="45716" rIns="91430" bIns="45716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新技术分享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02278" y="3481701"/>
            <a:ext cx="1758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时刻关注国际市场新技术的动态，分享给学员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ïśľîḍè"/>
          <p:cNvSpPr txBox="1"/>
          <p:nvPr/>
        </p:nvSpPr>
        <p:spPr>
          <a:xfrm>
            <a:off x="4379144" y="3470272"/>
            <a:ext cx="1796858" cy="72445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0" tIns="45716" rIns="91430" bIns="45716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íṥlîḍe"/>
          <p:cNvSpPr txBox="1"/>
          <p:nvPr/>
        </p:nvSpPr>
        <p:spPr>
          <a:xfrm>
            <a:off x="4379144" y="2982009"/>
            <a:ext cx="1796858" cy="4996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0" tIns="45716" rIns="91430" bIns="45716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就业指导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4379144" y="3473446"/>
            <a:ext cx="1758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简历指导和面试指导并行，让你的岗位不侮辱你的能力</a:t>
            </a:r>
          </a:p>
        </p:txBody>
      </p:sp>
      <p:sp>
        <p:nvSpPr>
          <p:cNvPr id="22" name="ïśľîḍè"/>
          <p:cNvSpPr txBox="1"/>
          <p:nvPr/>
        </p:nvSpPr>
        <p:spPr>
          <a:xfrm>
            <a:off x="6585532" y="3470272"/>
            <a:ext cx="1796858" cy="72445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0" tIns="45716" rIns="91430" bIns="45716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íṥlîḍe"/>
          <p:cNvSpPr txBox="1"/>
          <p:nvPr/>
        </p:nvSpPr>
        <p:spPr>
          <a:xfrm>
            <a:off x="6585532" y="2970580"/>
            <a:ext cx="1796858" cy="499691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91430" tIns="45716" rIns="91430" bIns="45716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企业内推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585532" y="3514717"/>
            <a:ext cx="175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众多一线企业的内推岗位等你拿</a:t>
            </a:r>
          </a:p>
        </p:txBody>
      </p:sp>
      <p:sp>
        <p:nvSpPr>
          <p:cNvPr id="25" name="ïśľîḍè"/>
          <p:cNvSpPr txBox="1"/>
          <p:nvPr/>
        </p:nvSpPr>
        <p:spPr>
          <a:xfrm>
            <a:off x="9038274" y="3470272"/>
            <a:ext cx="1796858" cy="72445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0" tIns="45716" rIns="91430" bIns="45716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íṥlîḍe"/>
          <p:cNvSpPr txBox="1"/>
          <p:nvPr/>
        </p:nvSpPr>
        <p:spPr>
          <a:xfrm>
            <a:off x="9038274" y="2970580"/>
            <a:ext cx="1796858" cy="499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0" tIns="45716" rIns="91430" bIns="45716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升级更新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9038274" y="3514717"/>
            <a:ext cx="175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最新技术一直免费学</a:t>
            </a:r>
          </a:p>
        </p:txBody>
      </p:sp>
      <p:sp>
        <p:nvSpPr>
          <p:cNvPr id="28" name="ïśľîḍè"/>
          <p:cNvSpPr txBox="1"/>
          <p:nvPr/>
        </p:nvSpPr>
        <p:spPr>
          <a:xfrm>
            <a:off x="2102278" y="5171889"/>
            <a:ext cx="1796858" cy="72445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0" tIns="45716" rIns="91430" bIns="45716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íṥlîḍe"/>
          <p:cNvSpPr txBox="1"/>
          <p:nvPr/>
        </p:nvSpPr>
        <p:spPr>
          <a:xfrm>
            <a:off x="2102278" y="4672198"/>
            <a:ext cx="1796858" cy="499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0" tIns="45716" rIns="91430" bIns="45716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钱程无忧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102278" y="5216335"/>
            <a:ext cx="17587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Toppro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优先权，告别死工资</a:t>
            </a:r>
          </a:p>
        </p:txBody>
      </p:sp>
      <p:sp>
        <p:nvSpPr>
          <p:cNvPr id="31" name="ïśľîḍè"/>
          <p:cNvSpPr txBox="1"/>
          <p:nvPr/>
        </p:nvSpPr>
        <p:spPr>
          <a:xfrm>
            <a:off x="4379144" y="5171889"/>
            <a:ext cx="1796858" cy="724457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91430" tIns="45716" rIns="91430" bIns="45716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2400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íṥlîḍe"/>
          <p:cNvSpPr txBox="1"/>
          <p:nvPr/>
        </p:nvSpPr>
        <p:spPr>
          <a:xfrm>
            <a:off x="4379144" y="4672198"/>
            <a:ext cx="1796858" cy="49969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30" tIns="45716" rIns="91430" bIns="45716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1750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1750">
                <a:latin typeface="黑体" panose="02010609060101010101" charset="-122"/>
                <a:ea typeface="黑体" panose="02010609060101010101" charset="-122"/>
              </a:rPr>
              <a:t>涨薪无忧</a:t>
            </a:r>
            <a:endParaRPr lang="zh-CN" altLang="en-US" sz="1750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4379144" y="5183319"/>
            <a:ext cx="17587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毕业不满三年的学员学完课程不涨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5K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，全额退款</a:t>
            </a:r>
          </a:p>
        </p:txBody>
      </p:sp>
    </p:spTree>
    <p:extLst>
      <p:ext uri="{BB962C8B-B14F-4D97-AF65-F5344CB8AC3E}">
        <p14:creationId xmlns:p14="http://schemas.microsoft.com/office/powerpoint/2010/main" val="2789766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YING IMPRESSION FID FEIZHAO    qq:1964271550"/>
          <p:cNvSpPr txBox="1"/>
          <p:nvPr/>
        </p:nvSpPr>
        <p:spPr>
          <a:xfrm>
            <a:off x="7827764" y="1784708"/>
            <a:ext cx="109842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solidFill>
                  <a:srgbClr val="33C3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42" name="FLYING IMPRESSION FID FEIZHAO    qq:1964271550"/>
          <p:cNvSpPr txBox="1"/>
          <p:nvPr/>
        </p:nvSpPr>
        <p:spPr>
          <a:xfrm>
            <a:off x="7827764" y="2136221"/>
            <a:ext cx="279108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不再仅限于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死工资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，技术价值最大化。</a:t>
            </a:r>
          </a:p>
        </p:txBody>
      </p:sp>
      <p:sp>
        <p:nvSpPr>
          <p:cNvPr id="43" name="FLYING IMPRESSION FID FEIZHAO    qq:1964271550"/>
          <p:cNvSpPr txBox="1"/>
          <p:nvPr/>
        </p:nvSpPr>
        <p:spPr>
          <a:xfrm>
            <a:off x="7827764" y="4325600"/>
            <a:ext cx="109842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799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799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44" name="FLYING IMPRESSION FID FEIZHAO    qq:1964271550"/>
          <p:cNvSpPr txBox="1"/>
          <p:nvPr/>
        </p:nvSpPr>
        <p:spPr>
          <a:xfrm>
            <a:off x="7827764" y="4694892"/>
            <a:ext cx="2791086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年工作经验的人学习完本课程未涨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，全额退费。</a:t>
            </a: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2603241" y="1784527"/>
            <a:ext cx="1787968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799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46" name="FLYING IMPRESSION FID FEIZHAO    qq:1964271550"/>
          <p:cNvSpPr txBox="1"/>
          <p:nvPr/>
        </p:nvSpPr>
        <p:spPr>
          <a:xfrm>
            <a:off x="1573149" y="2154000"/>
            <a:ext cx="2818094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凡是基于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平台的应用开发都不再有技术壁垒。</a:t>
            </a: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3292820" y="4325600"/>
            <a:ext cx="1098423" cy="369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799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48" name="FLYING IMPRESSION FID FEIZHAO    qq:1964271550"/>
          <p:cNvSpPr txBox="1"/>
          <p:nvPr/>
        </p:nvSpPr>
        <p:spPr>
          <a:xfrm>
            <a:off x="1573149" y="4694893"/>
            <a:ext cx="2818094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不管是公司还是</a:t>
            </a:r>
            <a:r>
              <a:rPr lang="en-US" altLang="zh-CN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  <a:r>
              <a:rPr lang="zh-CN" altLang="en-US" sz="14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都有机会，能力接触到更高端的圈子，增加新的机遇。</a:t>
            </a: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rot="2700000">
            <a:off x="4512979" y="2273929"/>
            <a:ext cx="1825429" cy="1461931"/>
          </a:xfrm>
          <a:prstGeom prst="roundRect">
            <a:avLst/>
          </a:prstGeom>
          <a:solidFill>
            <a:srgbClr val="EB5F56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rot="2700000">
            <a:off x="6056444" y="2091617"/>
            <a:ext cx="1460344" cy="1825429"/>
          </a:xfrm>
          <a:prstGeom prst="roundRect">
            <a:avLst/>
          </a:prstGeom>
          <a:solidFill>
            <a:srgbClr val="33C3AB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53" name="FLYING IMPRESSION FID FEIZHAO    qq:1964271550"/>
          <p:cNvSpPr/>
          <p:nvPr/>
        </p:nvSpPr>
        <p:spPr bwMode="auto">
          <a:xfrm rot="2700000">
            <a:off x="5873341" y="3634291"/>
            <a:ext cx="1825429" cy="1461931"/>
          </a:xfrm>
          <a:prstGeom prst="roundRect">
            <a:avLst/>
          </a:prstGeom>
          <a:solidFill>
            <a:srgbClr val="364555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54" name="FLYING IMPRESSION FID FEIZHAO    qq:1964271550"/>
          <p:cNvSpPr/>
          <p:nvPr/>
        </p:nvSpPr>
        <p:spPr bwMode="auto">
          <a:xfrm rot="2700000">
            <a:off x="4671257" y="3476804"/>
            <a:ext cx="1460344" cy="1825429"/>
          </a:xfrm>
          <a:prstGeom prst="roundRect">
            <a:avLst/>
          </a:prstGeom>
          <a:solidFill>
            <a:srgbClr val="FCB030"/>
          </a:solidFill>
          <a:ln>
            <a:noFill/>
          </a:ln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schemeClr val="bg1"/>
              </a:solidFill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6324503" y="2677436"/>
            <a:ext cx="1098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60" name="FLYING IMPRESSION FID FEIZHAO    qq:1964271550"/>
          <p:cNvSpPr/>
          <p:nvPr/>
        </p:nvSpPr>
        <p:spPr>
          <a:xfrm>
            <a:off x="4794403" y="3318752"/>
            <a:ext cx="1372182" cy="778978"/>
          </a:xfrm>
          <a:custGeom>
            <a:avLst/>
            <a:gdLst>
              <a:gd name="connsiteX0" fmla="*/ 0 w 1624676"/>
              <a:gd name="connsiteY0" fmla="*/ 0 h 711399"/>
              <a:gd name="connsiteX1" fmla="*/ 1624676 w 1624676"/>
              <a:gd name="connsiteY1" fmla="*/ 0 h 711399"/>
              <a:gd name="connsiteX2" fmla="*/ 984649 w 1624676"/>
              <a:gd name="connsiteY2" fmla="*/ 640026 h 711399"/>
              <a:gd name="connsiteX3" fmla="*/ 640025 w 1624676"/>
              <a:gd name="connsiteY3" fmla="*/ 640026 h 711399"/>
              <a:gd name="connsiteX4" fmla="*/ 0 w 1624676"/>
              <a:gd name="connsiteY4" fmla="*/ 0 h 711399"/>
              <a:gd name="connsiteX0-1" fmla="*/ 0 w 1624676"/>
              <a:gd name="connsiteY0-2" fmla="*/ 67663 h 779062"/>
              <a:gd name="connsiteX1-3" fmla="*/ 778439 w 1624676"/>
              <a:gd name="connsiteY1-4" fmla="*/ 0 h 779062"/>
              <a:gd name="connsiteX2-5" fmla="*/ 1624676 w 1624676"/>
              <a:gd name="connsiteY2-6" fmla="*/ 67663 h 779062"/>
              <a:gd name="connsiteX3-7" fmla="*/ 984649 w 1624676"/>
              <a:gd name="connsiteY3-8" fmla="*/ 707689 h 779062"/>
              <a:gd name="connsiteX4-9" fmla="*/ 640025 w 1624676"/>
              <a:gd name="connsiteY4-10" fmla="*/ 707689 h 779062"/>
              <a:gd name="connsiteX5" fmla="*/ 0 w 1624676"/>
              <a:gd name="connsiteY5" fmla="*/ 67663 h 779062"/>
              <a:gd name="connsiteX0-11" fmla="*/ 0 w 1624676"/>
              <a:gd name="connsiteY0-12" fmla="*/ 67663 h 779062"/>
              <a:gd name="connsiteX1-13" fmla="*/ 778439 w 1624676"/>
              <a:gd name="connsiteY1-14" fmla="*/ 0 h 779062"/>
              <a:gd name="connsiteX2-15" fmla="*/ 1624676 w 1624676"/>
              <a:gd name="connsiteY2-16" fmla="*/ 67663 h 779062"/>
              <a:gd name="connsiteX3-17" fmla="*/ 1372328 w 1624676"/>
              <a:gd name="connsiteY3-18" fmla="*/ 311085 h 779062"/>
              <a:gd name="connsiteX4-19" fmla="*/ 984649 w 1624676"/>
              <a:gd name="connsiteY4-20" fmla="*/ 707689 h 779062"/>
              <a:gd name="connsiteX5-21" fmla="*/ 640025 w 1624676"/>
              <a:gd name="connsiteY5-22" fmla="*/ 707689 h 779062"/>
              <a:gd name="connsiteX6" fmla="*/ 0 w 1624676"/>
              <a:gd name="connsiteY6" fmla="*/ 67663 h 779062"/>
              <a:gd name="connsiteX0-23" fmla="*/ 0 w 1624676"/>
              <a:gd name="connsiteY0-24" fmla="*/ 67663 h 779062"/>
              <a:gd name="connsiteX1-25" fmla="*/ 778439 w 1624676"/>
              <a:gd name="connsiteY1-26" fmla="*/ 0 h 779062"/>
              <a:gd name="connsiteX2-27" fmla="*/ 1624676 w 1624676"/>
              <a:gd name="connsiteY2-28" fmla="*/ 67663 h 779062"/>
              <a:gd name="connsiteX3-29" fmla="*/ 1372328 w 1624676"/>
              <a:gd name="connsiteY3-30" fmla="*/ 311085 h 779062"/>
              <a:gd name="connsiteX4-31" fmla="*/ 984649 w 1624676"/>
              <a:gd name="connsiteY4-32" fmla="*/ 707689 h 779062"/>
              <a:gd name="connsiteX5-33" fmla="*/ 640025 w 1624676"/>
              <a:gd name="connsiteY5-34" fmla="*/ 707689 h 779062"/>
              <a:gd name="connsiteX6-35" fmla="*/ 0 w 1624676"/>
              <a:gd name="connsiteY6-36" fmla="*/ 67663 h 779062"/>
              <a:gd name="connsiteX0-37" fmla="*/ 0 w 1372328"/>
              <a:gd name="connsiteY0-38" fmla="*/ 67663 h 779062"/>
              <a:gd name="connsiteX1-39" fmla="*/ 778439 w 1372328"/>
              <a:gd name="connsiteY1-40" fmla="*/ 0 h 779062"/>
              <a:gd name="connsiteX2-41" fmla="*/ 1115629 w 1372328"/>
              <a:gd name="connsiteY2-42" fmla="*/ 114797 h 779062"/>
              <a:gd name="connsiteX3-43" fmla="*/ 1372328 w 1372328"/>
              <a:gd name="connsiteY3-44" fmla="*/ 311085 h 779062"/>
              <a:gd name="connsiteX4-45" fmla="*/ 984649 w 1372328"/>
              <a:gd name="connsiteY4-46" fmla="*/ 707689 h 779062"/>
              <a:gd name="connsiteX5-47" fmla="*/ 640025 w 1372328"/>
              <a:gd name="connsiteY5-48" fmla="*/ 707689 h 779062"/>
              <a:gd name="connsiteX6-49" fmla="*/ 0 w 1372328"/>
              <a:gd name="connsiteY6-50" fmla="*/ 67663 h 779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1372328" h="779062">
                <a:moveTo>
                  <a:pt x="0" y="67663"/>
                </a:moveTo>
                <a:cubicBezTo>
                  <a:pt x="272049" y="67105"/>
                  <a:pt x="506390" y="558"/>
                  <a:pt x="778439" y="0"/>
                </a:cubicBezTo>
                <a:lnTo>
                  <a:pt x="1115629" y="114797"/>
                </a:lnTo>
                <a:cubicBezTo>
                  <a:pt x="1031513" y="195938"/>
                  <a:pt x="1098226" y="220517"/>
                  <a:pt x="1372328" y="311085"/>
                </a:cubicBezTo>
                <a:lnTo>
                  <a:pt x="984649" y="707689"/>
                </a:lnTo>
                <a:cubicBezTo>
                  <a:pt x="889484" y="802854"/>
                  <a:pt x="735191" y="802854"/>
                  <a:pt x="640025" y="707689"/>
                </a:cubicBezTo>
                <a:lnTo>
                  <a:pt x="0" y="67663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99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12002616" y="369"/>
            <a:ext cx="188732" cy="128465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>
            <a:off x="12002616" y="1392560"/>
            <a:ext cx="188732" cy="128465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>
            <a:off x="12002616" y="2786673"/>
            <a:ext cx="188732" cy="128465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59" name="FLYING IMPRESSION FID FEIZHAO    qq:1964271550"/>
          <p:cNvSpPr/>
          <p:nvPr/>
        </p:nvSpPr>
        <p:spPr bwMode="auto">
          <a:xfrm>
            <a:off x="12002616" y="4180784"/>
            <a:ext cx="188732" cy="128465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12002616" y="5574896"/>
            <a:ext cx="188732" cy="128273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 flipV="1">
            <a:off x="653" y="5572975"/>
            <a:ext cx="188732" cy="128465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63" name="FLYING IMPRESSION FID FEIZHAO    qq:1964271550"/>
          <p:cNvSpPr/>
          <p:nvPr/>
        </p:nvSpPr>
        <p:spPr bwMode="auto">
          <a:xfrm flipV="1">
            <a:off x="653" y="4180783"/>
            <a:ext cx="188732" cy="128465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64" name="FLYING IMPRESSION FID FEIZHAO    qq:1964271550"/>
          <p:cNvSpPr/>
          <p:nvPr/>
        </p:nvSpPr>
        <p:spPr bwMode="auto">
          <a:xfrm flipV="1">
            <a:off x="653" y="2786670"/>
            <a:ext cx="188732" cy="128465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65" name="FLYING IMPRESSION FID FEIZHAO    qq:1964271550"/>
          <p:cNvSpPr/>
          <p:nvPr/>
        </p:nvSpPr>
        <p:spPr bwMode="auto">
          <a:xfrm flipV="1">
            <a:off x="653" y="1392559"/>
            <a:ext cx="188732" cy="128465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653" y="368"/>
            <a:ext cx="188732" cy="128273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6506727" y="4262228"/>
            <a:ext cx="1098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5" name="FLYING IMPRESSION FID FEIZHAO    qq:1964271550"/>
          <p:cNvSpPr txBox="1"/>
          <p:nvPr/>
        </p:nvSpPr>
        <p:spPr>
          <a:xfrm>
            <a:off x="4685743" y="2669183"/>
            <a:ext cx="1098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4769554" y="4270481"/>
            <a:ext cx="1098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189415" y="586"/>
            <a:ext cx="26468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8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良性循环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266055" y="6448736"/>
            <a:ext cx="9618585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  <p:extLst>
      <p:ext uri="{BB962C8B-B14F-4D97-AF65-F5344CB8AC3E}">
        <p14:creationId xmlns:p14="http://schemas.microsoft.com/office/powerpoint/2010/main" val="86936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2" grpId="0" bldLvl="0" animBg="1"/>
      <p:bldP spid="53" grpId="0" bldLvl="0" animBg="1"/>
      <p:bldP spid="54" grpId="0" bldLvl="0" animBg="1"/>
      <p:bldP spid="58" grpId="0"/>
      <p:bldP spid="60" grpId="0" bldLvl="0" animBg="1"/>
      <p:bldP spid="4" grpId="0"/>
      <p:bldP spid="5" grpId="0"/>
      <p:bldP spid="6" grpId="0"/>
      <p:bldP spid="7" grpId="0"/>
      <p:bldP spid="8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073" y="250696"/>
            <a:ext cx="11427670" cy="582486"/>
          </a:xfrm>
        </p:spPr>
        <p:txBody>
          <a:bodyPr/>
          <a:lstStyle/>
          <a:p>
            <a:r>
              <a:rPr lang="zh-CN" altLang="en-US" dirty="0"/>
              <a:t>视频</a:t>
            </a:r>
            <a:r>
              <a:rPr lang="en-US" altLang="zh-CN" dirty="0" smtClean="0"/>
              <a:t>+</a:t>
            </a:r>
            <a:r>
              <a:rPr lang="zh-CN" altLang="en-US" dirty="0" smtClean="0"/>
              <a:t>资料加平安老师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2878" y="1060364"/>
            <a:ext cx="421005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9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FID FEIZHAO    qq:1964271550"/>
          <p:cNvSpPr/>
          <p:nvPr/>
        </p:nvSpPr>
        <p:spPr>
          <a:xfrm>
            <a:off x="-1554143" y="-1314031"/>
            <a:ext cx="6395664" cy="8252776"/>
          </a:xfrm>
          <a:prstGeom prst="blockArc">
            <a:avLst>
              <a:gd name="adj1" fmla="val 18900000"/>
              <a:gd name="adj2" fmla="val 4088250"/>
              <a:gd name="adj3" fmla="val 0"/>
            </a:avLst>
          </a:prstGeom>
          <a:ln w="38100">
            <a:solidFill>
              <a:srgbClr val="364555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FLYING IMPRESSION FID FEIZHAO    qq:1964271550"/>
          <p:cNvGrpSpPr/>
          <p:nvPr/>
        </p:nvGrpSpPr>
        <p:grpSpPr>
          <a:xfrm>
            <a:off x="4788456" y="6074"/>
            <a:ext cx="5597983" cy="1021002"/>
            <a:chOff x="4527649" y="1472239"/>
            <a:chExt cx="5598583" cy="1021112"/>
          </a:xfrm>
        </p:grpSpPr>
        <p:sp>
          <p:nvSpPr>
            <p:cNvPr id="16" name="FLYING IMPRESSION FID FEIZHAO    qq:1964271550"/>
            <p:cNvSpPr/>
            <p:nvPr/>
          </p:nvSpPr>
          <p:spPr>
            <a:xfrm>
              <a:off x="5242970" y="1574334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YING IMPRESSION FID FEIZHAO    qq:1964271550"/>
            <p:cNvSpPr/>
            <p:nvPr/>
          </p:nvSpPr>
          <p:spPr>
            <a:xfrm>
              <a:off x="4527649" y="1472239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EB5F5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LYING IMPRESSION FID FEIZHAO    qq:1964271550"/>
            <p:cNvSpPr txBox="1"/>
            <p:nvPr/>
          </p:nvSpPr>
          <p:spPr>
            <a:xfrm>
              <a:off x="4661187" y="1621782"/>
              <a:ext cx="754036" cy="76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8" name="FLYING IMPRESSION FID FEIZHAO    qq:1964271550"/>
            <p:cNvSpPr txBox="1"/>
            <p:nvPr/>
          </p:nvSpPr>
          <p:spPr>
            <a:xfrm>
              <a:off x="5722509" y="1598750"/>
              <a:ext cx="3792293" cy="6925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7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项目开发必备底层知识</a:t>
              </a:r>
              <a:endParaRPr lang="en-US" altLang="zh-CN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12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2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grpSp>
        <p:nvGrpSpPr>
          <p:cNvPr id="3" name="FLYING IMPRESSION FID FEIZHAO    qq:1964271550"/>
          <p:cNvGrpSpPr/>
          <p:nvPr/>
        </p:nvGrpSpPr>
        <p:grpSpPr>
          <a:xfrm>
            <a:off x="5260960" y="1364135"/>
            <a:ext cx="5597983" cy="1021002"/>
            <a:chOff x="4990678" y="3085716"/>
            <a:chExt cx="5598583" cy="1021112"/>
          </a:xfrm>
        </p:grpSpPr>
        <p:sp>
          <p:nvSpPr>
            <p:cNvPr id="18" name="FLYING IMPRESSION FID FEIZHAO    qq:1964271550"/>
            <p:cNvSpPr/>
            <p:nvPr/>
          </p:nvSpPr>
          <p:spPr>
            <a:xfrm>
              <a:off x="5705999" y="3187811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LYING IMPRESSION FID FEIZHAO    qq:1964271550"/>
            <p:cNvSpPr/>
            <p:nvPr/>
          </p:nvSpPr>
          <p:spPr>
            <a:xfrm>
              <a:off x="4990678" y="3085716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LYING IMPRESSION FID FEIZHAO    qq:1964271550"/>
            <p:cNvSpPr txBox="1"/>
            <p:nvPr/>
          </p:nvSpPr>
          <p:spPr>
            <a:xfrm>
              <a:off x="5124216" y="3235259"/>
              <a:ext cx="754036" cy="76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4" name="FLYING IMPRESSION FID FEIZHAO    qq:1964271550"/>
          <p:cNvGrpSpPr/>
          <p:nvPr/>
        </p:nvGrpSpPr>
        <p:grpSpPr>
          <a:xfrm>
            <a:off x="5192907" y="2812357"/>
            <a:ext cx="5597983" cy="1021002"/>
            <a:chOff x="4527649" y="4699193"/>
            <a:chExt cx="5598583" cy="1021112"/>
          </a:xfrm>
        </p:grpSpPr>
        <p:sp>
          <p:nvSpPr>
            <p:cNvPr id="25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YING IMPRESSION FID FEIZHAO    qq:1964271550"/>
            <p:cNvSpPr/>
            <p:nvPr/>
          </p:nvSpPr>
          <p:spPr>
            <a:xfrm>
              <a:off x="45276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FCB03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LYING IMPRESSION FID FEIZHAO    qq:1964271550"/>
            <p:cNvSpPr txBox="1"/>
            <p:nvPr/>
          </p:nvSpPr>
          <p:spPr>
            <a:xfrm>
              <a:off x="4661912" y="4825011"/>
              <a:ext cx="754036" cy="7695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1" name="FLYING IMPRESSION FID FEIZHAO    qq:1964271550"/>
          <p:cNvSpPr txBox="1"/>
          <p:nvPr/>
        </p:nvSpPr>
        <p:spPr>
          <a:xfrm>
            <a:off x="518859" y="2570132"/>
            <a:ext cx="4010865" cy="64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1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3601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3601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12002616" y="369"/>
            <a:ext cx="188732" cy="128465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12002616" y="1392560"/>
            <a:ext cx="188732" cy="128465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12002616" y="2786673"/>
            <a:ext cx="188732" cy="128465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12002616" y="4180784"/>
            <a:ext cx="188732" cy="128465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12002616" y="5574896"/>
            <a:ext cx="188732" cy="128273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653" y="5572975"/>
            <a:ext cx="188732" cy="1284657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653" y="4180783"/>
            <a:ext cx="188732" cy="1284657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653" y="2786670"/>
            <a:ext cx="188732" cy="1284657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653" y="1392559"/>
            <a:ext cx="188732" cy="1284657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653" y="368"/>
            <a:ext cx="188732" cy="128273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/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6496846" y="1511008"/>
            <a:ext cx="4362095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Q </a:t>
            </a:r>
            <a:r>
              <a:rPr lang="en-US" altLang="zh-CN" sz="1799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源码与</a:t>
            </a:r>
            <a:r>
              <a:rPr lang="en-US" altLang="zh-CN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</a:t>
            </a:r>
            <a:r>
              <a:rPr lang="zh-CN" altLang="en-US" sz="12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6404147" y="2968812"/>
            <a:ext cx="3791887" cy="692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腾讯内部调优专题</a:t>
            </a:r>
            <a:endParaRPr lang="en-US" altLang="zh-CN" sz="1799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12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4726232" y="4174287"/>
            <a:ext cx="5534489" cy="1021002"/>
            <a:chOff x="4726158" y="4174326"/>
            <a:chExt cx="5534786" cy="1021057"/>
          </a:xfrm>
        </p:grpSpPr>
        <p:grpSp>
          <p:nvGrpSpPr>
            <p:cNvPr id="9" name="FLYING IMPRESSION FID FEIZHAO    qq:1964271550"/>
            <p:cNvGrpSpPr/>
            <p:nvPr/>
          </p:nvGrpSpPr>
          <p:grpSpPr>
            <a:xfrm>
              <a:off x="4726158" y="4174326"/>
              <a:ext cx="5534786" cy="1021057"/>
              <a:chOff x="4591149" y="4699193"/>
              <a:chExt cx="5535083" cy="1021112"/>
            </a:xfrm>
          </p:grpSpPr>
          <p:sp>
            <p:nvSpPr>
              <p:cNvPr id="10" name="FLYING IMPRESSION FID FEIZHAO    qq:1964271550"/>
              <p:cNvSpPr/>
              <p:nvPr/>
            </p:nvSpPr>
            <p:spPr>
              <a:xfrm>
                <a:off x="5242970" y="4801288"/>
                <a:ext cx="4883262" cy="816889"/>
              </a:xfrm>
              <a:prstGeom prst="homePlate">
                <a:avLst/>
              </a:prstGeom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FLYING IMPRESSION FID FEIZHAO    qq:1964271550"/>
              <p:cNvSpPr/>
              <p:nvPr/>
            </p:nvSpPr>
            <p:spPr>
              <a:xfrm>
                <a:off x="4591149" y="4699193"/>
                <a:ext cx="1021112" cy="1021112"/>
              </a:xfrm>
              <a:prstGeom prst="ellipse">
                <a:avLst/>
              </a:prstGeom>
              <a:solidFill>
                <a:srgbClr val="ECEFF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FLYING IMPRESSION FID FEIZHAO    qq:1964271550"/>
              <p:cNvSpPr txBox="1"/>
              <p:nvPr/>
            </p:nvSpPr>
            <p:spPr>
              <a:xfrm>
                <a:off x="4694932" y="4825011"/>
                <a:ext cx="754036" cy="76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</p:grpSp>
        <p:sp>
          <p:nvSpPr>
            <p:cNvPr id="13" name="FLYING IMPRESSION FID FEIZHAO    qq:1964271550"/>
            <p:cNvSpPr txBox="1"/>
            <p:nvPr/>
          </p:nvSpPr>
          <p:spPr>
            <a:xfrm>
              <a:off x="5908141" y="4333982"/>
              <a:ext cx="3792090" cy="69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7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高级音视频专题</a:t>
              </a:r>
              <a:endParaRPr lang="en-US" altLang="zh-CN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12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sp>
        <p:nvSpPr>
          <p:cNvPr id="53" name="FLYING IMPRESSION FID FEIZHAO    qq:1964271550"/>
          <p:cNvSpPr txBox="1"/>
          <p:nvPr/>
        </p:nvSpPr>
        <p:spPr>
          <a:xfrm>
            <a:off x="189385" y="6509023"/>
            <a:ext cx="9618585" cy="292388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毕业未满三年学完本高级课程未加薪</a:t>
            </a:r>
            <a:r>
              <a:rPr lang="en-US" altLang="zh-CN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00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4165549" y="5385937"/>
            <a:ext cx="5534489" cy="1021002"/>
            <a:chOff x="4726158" y="4174326"/>
            <a:chExt cx="5534786" cy="1021057"/>
          </a:xfrm>
        </p:grpSpPr>
        <p:grpSp>
          <p:nvGrpSpPr>
            <p:cNvPr id="58" name="FLYING IMPRESSION FID FEIZHAO    qq:1964271550"/>
            <p:cNvGrpSpPr/>
            <p:nvPr/>
          </p:nvGrpSpPr>
          <p:grpSpPr>
            <a:xfrm>
              <a:off x="4726158" y="4174326"/>
              <a:ext cx="5534786" cy="1021057"/>
              <a:chOff x="4591149" y="4699193"/>
              <a:chExt cx="5535083" cy="1021112"/>
            </a:xfrm>
          </p:grpSpPr>
          <p:sp>
            <p:nvSpPr>
              <p:cNvPr id="60" name="FLYING IMPRESSION FID FEIZHAO    qq:1964271550"/>
              <p:cNvSpPr/>
              <p:nvPr/>
            </p:nvSpPr>
            <p:spPr>
              <a:xfrm>
                <a:off x="5242970" y="4801288"/>
                <a:ext cx="4883262" cy="816889"/>
              </a:xfrm>
              <a:prstGeom prst="homePlat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1" name="FLYING IMPRESSION FID FEIZHAO    qq:1964271550"/>
              <p:cNvSpPr/>
              <p:nvPr/>
            </p:nvSpPr>
            <p:spPr>
              <a:xfrm>
                <a:off x="4591149" y="4699193"/>
                <a:ext cx="1021112" cy="1021112"/>
              </a:xfrm>
              <a:prstGeom prst="ellipse">
                <a:avLst/>
              </a:prstGeom>
              <a:solidFill>
                <a:srgbClr val="ECEFF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FLYING IMPRESSION FID FEIZHAO    qq:1964271550"/>
              <p:cNvSpPr txBox="1"/>
              <p:nvPr/>
            </p:nvSpPr>
            <p:spPr>
              <a:xfrm>
                <a:off x="4694932" y="4825011"/>
                <a:ext cx="754036" cy="7695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</a:p>
            </p:txBody>
          </p:sp>
        </p:grpSp>
        <p:sp>
          <p:nvSpPr>
            <p:cNvPr id="59" name="FLYING IMPRESSION FID FEIZHAO    qq:1964271550"/>
            <p:cNvSpPr txBox="1"/>
            <p:nvPr/>
          </p:nvSpPr>
          <p:spPr>
            <a:xfrm>
              <a:off x="5908141" y="4333982"/>
              <a:ext cx="3792090" cy="6925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7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</a:t>
              </a:r>
              <a:r>
                <a:rPr lang="en-US" altLang="zh-CN" sz="17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T3.3</a:t>
              </a:r>
              <a:r>
                <a:rPr lang="zh-CN" altLang="en-US" sz="1799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架构师</a:t>
              </a:r>
              <a:endParaRPr lang="en-US" altLang="zh-CN" sz="17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2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12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20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172742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3" grpId="0" bldLvl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54" y="368"/>
            <a:ext cx="2289011" cy="2351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2470591" y="368"/>
            <a:ext cx="2289011" cy="2351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4965200" y="368"/>
            <a:ext cx="2261598" cy="2351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7432397" y="368"/>
            <a:ext cx="2289011" cy="2351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9902336" y="368"/>
            <a:ext cx="2289011" cy="2351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9902335" y="6226330"/>
            <a:ext cx="2289011" cy="631302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7432396" y="6226330"/>
            <a:ext cx="2289011" cy="631302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4965199" y="6226330"/>
            <a:ext cx="2261598" cy="631302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2470590" y="6226330"/>
            <a:ext cx="2289011" cy="631302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53" y="6226330"/>
            <a:ext cx="2289011" cy="631302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30" tIns="45716" rIns="91430" bIns="45716" numCol="1" anchor="t" anchorCtr="0" compatLnSpc="1"/>
          <a:lstStyle/>
          <a:p>
            <a:endParaRPr lang="zh-CN" altLang="en-US" sz="1799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4423487" y="2707407"/>
            <a:ext cx="5433064" cy="1015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6001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600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4405074" y="3722749"/>
            <a:ext cx="4643658" cy="286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05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050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2116" y="2153423"/>
            <a:ext cx="2336550" cy="233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7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206" y="2797011"/>
            <a:ext cx="12190737" cy="4071521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54" y="43216"/>
            <a:ext cx="12190737" cy="4071521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53" y="4159175"/>
            <a:ext cx="12190289" cy="9524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693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54" y="4317907"/>
            <a:ext cx="1219069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119089" y="2094636"/>
            <a:ext cx="5952970" cy="1457373"/>
          </a:xfrm>
        </p:spPr>
        <p:txBody>
          <a:bodyPr>
            <a:noAutofit/>
          </a:bodyPr>
          <a:lstStyle/>
          <a:p>
            <a:pPr algn="ctr"/>
            <a:r>
              <a:rPr lang="zh-CN" altLang="en-US" sz="7409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1727606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2073" y="250696"/>
            <a:ext cx="11427670" cy="582486"/>
          </a:xfrm>
        </p:spPr>
        <p:txBody>
          <a:bodyPr/>
          <a:lstStyle/>
          <a:p>
            <a:r>
              <a:rPr lang="zh-CN" altLang="en-US" dirty="0" smtClean="0"/>
              <a:t>课程咨询请加微微老师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040461" y="2190783"/>
            <a:ext cx="2395923" cy="3059810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48378" tIns="24190" rIns="48378" bIns="2419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7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127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127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127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127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127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3162" y="1207775"/>
            <a:ext cx="3388670" cy="436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2254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7" y="216728"/>
            <a:ext cx="11428600" cy="58298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视频</a:t>
            </a:r>
            <a:r>
              <a:rPr lang="zh-CN" altLang="en-US" dirty="0" smtClean="0"/>
              <a:t>资料</a:t>
            </a:r>
            <a:r>
              <a:rPr lang="zh-CN" altLang="en-US" dirty="0" smtClean="0"/>
              <a:t>加平安</a:t>
            </a:r>
            <a:endParaRPr lang="zh-CN" altLang="en-US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913573" y="6011134"/>
            <a:ext cx="2933816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/>
              <a:t>平安老师的</a:t>
            </a:r>
            <a:r>
              <a:rPr lang="en-US" altLang="zh-CN" sz="1799" dirty="0"/>
              <a:t>QQ</a:t>
            </a:r>
            <a:r>
              <a:rPr lang="zh-CN" altLang="en-US" sz="1799" dirty="0"/>
              <a:t>：</a:t>
            </a:r>
            <a:r>
              <a:rPr lang="en-US" altLang="zh-CN" sz="1799" dirty="0"/>
              <a:t>210366128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0008" y="508218"/>
            <a:ext cx="4305300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310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327" y="216728"/>
            <a:ext cx="11428600" cy="582980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课程咨询加</a:t>
            </a:r>
            <a:r>
              <a:rPr lang="zh-CN" altLang="en-US" dirty="0"/>
              <a:t>阿媛</a:t>
            </a:r>
            <a:endParaRPr lang="zh-CN" altLang="en-US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3303973" y="4948688"/>
            <a:ext cx="2933816" cy="3692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99" dirty="0"/>
              <a:t>平安老师的</a:t>
            </a:r>
            <a:r>
              <a:rPr lang="en-US" altLang="zh-CN" sz="1799" dirty="0"/>
              <a:t>QQ</a:t>
            </a:r>
            <a:r>
              <a:rPr lang="zh-CN" altLang="en-US" sz="1799" dirty="0"/>
              <a:t>：</a:t>
            </a:r>
            <a:r>
              <a:rPr lang="en-US" altLang="zh-CN" sz="1799" dirty="0"/>
              <a:t>210366128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638" y="1053670"/>
            <a:ext cx="3657404" cy="3762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387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A12819A-E1CC-40D8-8330-AD2067EE5FCC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DVjlknoZE7o6C8AAOlbAAAXAAAAdW5pdmVyc2FsL3VuaXZlcnNhbC5wbmftfAtUU1faqB3723YGS52ZjkQeaUtba2nBEJRXSOrQQq0PVES0AqmNGK1ChIAQyMPWKdgaiPgKyCOlqBTQpGglBPKwtSZAQoJajJqQqCE5PAwxOYZw8rwJ2pE6dt373/vPvfdfS9dyheyzv29/70fO3vurNauT5/5xwR9nzZo1d/mH76+bNes/4mbNmp33/BzvyM+1czZ6P54hrkv++yy2PGjU++VZ/LJVy2bNamf8ybnlP7zfX9j94SbirFkvXvT9f0ZC+G7rrFmbqcvfX7a+OMs4RGCcwZO0lKzUrPey3nu94Yd1X7eiW5ynW+uS331t2aoVX72yLnDhvLQFzfNeefXqmx+0fPX+P+4c+yjq89b9P2x4/6Od+1r3fvPXlamBz4cXTDii716NpUDV49WbShWj59kQ+SRjUmaP3rnNFHvZ3b7NEZyeinGbGZwsmsvaBnffK1dS7+2Dz/L9q/uyffO2i7JjsTbxQE1YW/zs6cGmXcebxhvBZIx9LSnRN7KXeCwHLBlx0jwmz9HoacjOZ2/EaG8nX3vG93jFsQowmAYxaZuyXvA93P3C2TxhU9cffH/fOhQQp1jj/gtEu59MW58lMUOu53zw8YkALLIgYRfV40MxMfGVXz3cPlCuGb7Kcv/QaECcDuhyTzE8U+8KrWcIR7kJX3STqdipn+azCZ6jHPJJvlt4ZsqlsI0uRJu/snRlUK8W1qMmDru79DwZIL37CxA7jNCwtXgfBb0lryUCKa5fUjJdP0U4fwrUXVS41IrMBOsvqcpW1TnCpQGrwn0D0x1yAjmiVzJoTp2SKZi6c0Bv1L4Id40ks64/f1RhXMqwnudQjPaOZHgcmBCoMkebAEuqqIioXehSA40gnmrAs1mqYk9eudxRLPQufEGl+2puvar9lX29CvddRRZjO6i/v8E78mpEKF58CTrLvZoj6VV1GnH6pTBK2/iGTUsKDA5i/F8NLsSbcqb2GsW/HDd8mh3/ZeNfvOgqdZoyec/ByKSv/BowrqsYCkXVUx2Zyxy3uDtzQ7BoSxWDn0caPtqk6+JjaGrz2xx+/bLhfXDnLWuOJY94IyBPnK0TNqO5DsueufUkDBMwmj9SaO1ntF3Cdy4WhktViWy4rb9Q1wEt4dCDlPqdS7UE/mdRtt7v47JWxWGjtXiUQiC5gVZmoGvhCwket8njDmQcZnhEHpuHKgWYKgNal4e79BL/sxGZ7dqegSBtNKiHGhbQ3CAlUiixBBG7ySyGRMrR8QBbGBcuSuEZi+sCtCsGdcOWj3Kj0e53OK9xQuJzS8tkjCpgnSvWZ0JypcA5UrI1qqcHIT5J/xJcvJTxDS/X7y+6ZDwSPSwklarDlf2z9Z2ZmkpzO7hnTlWeCrUavUcDV7wKJ/gdb0Zx81SO770kiT6o4fQfNBPIbNx96YdHxy08/D3pK9Xj4E42XKk3Oo+Pu8dpLo7SBBjVNOqXW9mBDCQ6KVxaSELzctV7UFSNsF9HB+JykbXwMAJA7Af7XcgsAw7oUm8L6c3PzI1HmzKYjGi2yL+tTE6mQ6VRIoOiNFxhS/EKF6IG2KTKGFuwdym/Jh1UKelXLrIFMhI0cAZSCAdL1yTIV7U2IhkJNAKAEOMAHdDejXydgZDvu14p8JkTVPptIl78Of35qvS1Fbd30kNhfy3LU2WwPn+16acAeBn9L7wh8iaNYv9xrgRXOZ7vQGwfNouNr9lU6A0TpWPE7hQvVWf8vtIdrYaBhsuIxE/Yit1RW4MWhH4ywWrc4Wzw56GZCptUV+m5lRKC8zIsL8YQgEkuqQ7ibTBIjmsrFWQDkkBn8sioZn4Cow0x5xp0dmGOfqDGpDL/sc95HOPgkeMtFcsi87UZSzVy24BXKQqcwYF3nztoupSBDgkVx671smnhdyTiwwNDgYNrlzAoKuRW+kmea1Kx2Bc7YBP6ZCVyu4yjWZCYNOerMxmsZTvoobi3eq8v9mcmauA2FVUNTfL6yVqj42KLIscRk3KltZEY4ujoCB0O+AvxxjuhW9iK944jIhnxc3oyGlTDaVUqR/YvN6n0HhfAlRBlxglLzGYQl4OxqTGWPeFwxhJRwvBZKFZTfjQRP+cns+A4FrTK9DoFzX0a/9cgbSgU0qfi5ZJNdAmdz5LUYF8I5pmmMHO38VZZY6J7KR1aCW+Xw7qAG2gYt1DZChXUqROSwkkTvHcUhfENPhsGjBp3hdxvju7oelhKfi3pFZlKh9Yp824Un0zfujHI9hXK0LnLkQesxcXv33r6hvBsmBIvi9HzKlSacmJQnCQsDlAN7zz0OZLzcxDjqNTiqJcoVDCMJCBuGM2bCE8EMuH4ndTTRoB6daBGonXX1pE+ACandRPr1cMysYDPkkpeihHZERar3CgxilUXi9U9tr6puHQtDSIeGm+T8HonHXGW6yqtpw7Du9uB/7BBUswmZfFWNXjIGF8c5Q+pBmouv8JkpH+Q/X7Nc+WkqZ5vFjNe0Q1+okOI91c98xo3GB7GQCQx8oZWJeJDQpXAHp0LcbfOohY7bLeDyuV+GTzFlD1bLQuLRjqzX5IV6rQ3g7j9OfkOdTi3txBaYtJuGwni+CXo8zoMiiJqfO6CuNAmwxSyDqhqL1JPCk+HxIFAAk0u2evlZqBm3GCq4Nc7DOMNKr0xL3MXvAi1WngKtGGp/Q6oJJ1BPPzZiBo9WYxRIBgsSYioWaerBGIaCGibmSzG0UFf5un0S9k6IptanFS2SbyPHkyKVzLgf6ogoWSFsJfFheD3h6oWzf65M9fvbzqqrkuNgRMyWBIWIRD2oVg3PKmLZdnVE9KvG8OwtYgFGywkAnZZrJvS5/cl7h/eAOqlic7J2RoQxMTHBMG59gDQdCNgsWRvCVNy4zhGawQaHAygVgpI+hywaInEiJYf/v6OjeZu6Ldt1MBDseFw7WxSqRNS2G5ONchBaSGuJ8gg6R+otknW8G0uLqWudr1WmXcVJ9HAIjFa1GTnqlwMxleg7HY39Az0Hj7/6cgd8pMTrnyAVOaX6V+rpfkyeDeyoOHVROVFg81XGNya8Kv35e4Ll5AF00l8vmJgOrFnoBIXTid48+9N4Bc5R1nu0Zenn77xnwb/T064kB8huH9lMIzDz7fe3MnJXL5O/kXdC7GBrUjd0gcT1mHtV5hs6tRFOPp49OujnL4bB5HfxsXHla32Pv2kRTR1QFQctePDK5ulsLX1wcHT2L8/8nphGj5ZMr3kO28szxy8cRkxTceK5evSC/cUPER96Je0pyD/f4CMRpZYB9M5DTQ31GbjAwlKjZVdlCkA602oMNJqHaTnGWLHAx4BnwQj9t2+moLJrDwAvKO4cZ1Ebz3XhBt51vvs2BXIJkMqjiTeeaOHqNSnP1pdLiI6EVZVHxFzcn5W8e3Lm+PKZ0Klz93PHGZnD6P01C7RzAfc4Bcj+jMXhAKZpmbHmX8a36J6Grg9Rkq74bw0H0suaONymFgqZOetVyByVah8jReNZyaaaAbtHLGtpDKvtiMUyDE1L5nJDiF+1ovABmtQU9uCWAIRc6Zt5jKDzwf4nuE4tUnyAWj9TI4+e5Y+jTO1NBQ/Qm6VV1ZO15obPwKwS/4g5qUlSL4b+z2gduPS3wOq7jb2wOJYvxFPxd683DQFIqkIFpsIpD7ScJyndd5i+Zmx2KSu8d8DWv17MOgX61NmmIGzLelCDLcVmIopQM8UD2fBMzp1a4NO92ROGP8p5AEKFLiSREp+MhNx2Xd/eeIiiK7x6y1gy5MUMxGOa5Y3j90dCYjzBue9JwvcaaGf1G0eJNJzuMHxhU9iBbd+aNvvLJSXOvR7C3EE7alPJlu56vdIUK2vqP+tVrjBs8oBFs19+V2N2+sIX1pixTmqyscmec2VORLe/zjW/qbbb3TtxD1OejOLan9Xd/tkj9e56I9hsqmJiqOhT3DHdCzFOtbS3PB2+c/EY0AdwJZyHjGdmQTz03rcNua+O7F9xCX5ITPIeL1lhn8sH5thwYe6Hq186AT7vxtIAk8I9ROyfN0rwfzSdEzEKJ0fL2GncAX1MxVxf7hkggewNZC8SHgpNSWh0GqRRmC6BklHAefrfe9B7CLB+BjkVXJBb61UQlKUaoiuPcI3oytqeCjlOH8GYSlsRIE8e5bsAnPevaDSQ013kAoU0XrfG1xLTP3Zdym3v5zP1mpKP2huBFFtM8E+G1nJcqgBdoSiLQ7UGWHO/E25mKwb1VjQfVBVEflHbzPZZfwwBstMXy9XMiQLlICu0kJtUHauulkaAsVAQeJCVX5mCEGY0oeTJ5om8wBJELZtLZpJXq2zI45VGhTvipWpKR0zme4b8PbfMCCflNTZ0xYYyrkv+z56zk94FmXSjhBbcd/L2l732QwWG50VHMeWPl9tI2ZOsLhE1dqQaEsxbxUbjgOKhdCSfVtsKEs7SKXWY8QZDTsn4pnpJQZEMhSAOygjwmwwOFLJsOSJraS6jGgqCq3YiZJkYNAeckjJ2Rm+vDBd3IEIkkcKK+Cj8gtMlYyzXbY7hg2vMIfrJ3G7VvJQjMNSy3Vwf7Wk3yg5GNOgeIvbLwnU29faUPkUsVgQOWZAN5mDAG+tTAXvHY/8tBKIEm4ArSSneiGj25WxrmF8MjKBOiOG9R6tevdiRlnHpnB4oj7AZBBT8rtf3YcLXwEt0WVlDVU3EhwbYU6Dw9ABLdHbEW+f8jZt0f0K/VIFDjWxqmILkd8aqShyF+9ANSP6cgOZepzeCEHDxGAbpyHFah3UzXDQhgxctaptwR0LNWtRrH9JVdXuqDkX1Us51TIdXXJTE5Gf2WfVGY+MG27nUcOHwM7+gRoDPE1BMShCK4CoBk9H3ib0teIPRjckrUsEZpj/lcNhTZujz6YlZoj5xoBquLLSr0SFiJiNzRqKzZoX69lY3MegMdLXG+yqF+tLFaFDe0ZkkhDOmIyjEhP72jBcBY28epEi242YOuIYjh1W0ltU8JOciSYJZ6YnrQ6OI4ogiQAcR80xdJn/2HsEvhC+DyeW8Fmqk34UnquYhpK/ZfOuAUuS7C2+Cn7IDY67OlVlg0gMg0S2BgZNVTn09iM2kGxAIGebit0kegYmJCx01Hn+8uHfOG1kpDz00zTxxbGlMCDy3gfibujoUV5K1skYNqucT/8c5hEX8oYC3k5FX3NSQ4pC4MjXDEt1abVe3my1Wm0YgykZEt6M6lfscDi52IvqXDqrajyftRa9ugHPlgJZc9tKnP+tw9pTkP/LIGPnlVmlUdmP9UW/rIgQFFib4K6RyydeXU5Lk5fVzftnbJFSIClWaHfbRJ7tNw+eaBtHvopPLNymLpvGOKuzeHqZWbfuwOKmfzQ+gJ8maFZ4w3/RhOLNZH0YlmefKBKVTneDV2tLXValdurm8Ph9jFvieUtUWWSGFDT3WBHNVsRB32/0z3T1cZx9g91a18TFPiB6mCgHsiirYl58wG9GWfyQAO689Vy6t81cBy0xkr19ZPhzP5bfEZgoJqvyG/vN3X4PO0kOxbiTsS2+/soiHD7rx00VNP+1WUObKBWd5IcT/ApL+Bac0deP9nFM1whuA+HYPm3iZEsKpdX5cd6NhxVZSaRe4mnjmO5+OT/rrXJheThGnEURdO56lOCd+ggmVnd7xPNjo8TsBBVMLDKc+c+s6ixtHlTGWLAwzhw09TXMFSxlqDPjn8BZpcbzlp1B/i7RWWog1nlnvpQTzOz9NR2pVmGEbqFNwAmyTYVRya6ND2lqnuwnUMExb5vCP8b1Csg6OC71tir6ZKbzhFEPFaKS3uDC4XgHwiA2JqtsydFD7LM286R9kityHeOYWzzzvsW6BrECd9UE1nkJyx/Um3/0p96zd/UYc7vYh8bB6sHCi04El8G0AYyidCh6JRcb/ytPY2x9WpGpRNn9oFjpPadAO0b+hoG9RLxRqgEbfqWBSj+jdvOAhm5qvEjzS6drO5/1ed7EKVXaJFqTxRG57ZuFYtgzbVs4yDm3I8i3/6TXgzqDMT2LpLdbeGQnYrX7Ntx9u2nFeD4lBM8xI5CfUV3jWFrBKNYaLwLjCajm1GFt5BDV1bnyoUK7j1QhQz8pk/t9fjEALfm+WNWI5MIZ5l9SUzKxvg6Sn7cpK60GSyRRBS0Z8CYztSE96+W4rtE9Ol2/JSPFeJKZVXJVOeU1JULsWKEh/Wd5k8GbqcKik1muu3jOc9KAxOGAj4iOvKFiujMuXGqtijxeKcV74z5ufTATwJ0w0TwOhrVP7tx8ClRWSrMfOHhXDixY8g3EU1AmLp/ELDIBFvrR0Y5EQF1cCOz5RDZSLQXHV+ntARU2HPXk6Cpu6ZV+jLAhr3PB/VxcSBzy49wIeCIQEIXMr1S9P0fix9gRj95WtxIqFJL96qEAUH+O5FcfoQBqHTm0re5wC6Gm0mtC/Q9MqFAlbouVVPNy+K8hE5U8v3pdbAWNAJ5S6XG5CatBBoc2kgh/+zmBKmCfodg6PNV+jzRSh+3fJDiUz79iOcxyDteGm8rk9GZS6dI5MudbzoA1kjAM0aXjHyIeS7fLaUm8X6WvWjpH8tmJleAa2GAOoQs1JBmIzdoRh9as4rahciGzNYJqPqA/WLQZNyC7ULMF4c2wiXh6q6Rzx8DdMnkrWZ3XTW+wmQkFSQ2JVvxR6ae/Co8ZU3DKG8JcSgLj8rmuoWL5Ocm7Xq+IwXSEgN/UpG895Sy2f91INL1cr1IBaU3gSI20g9vdRv95kJUeXv7QZDsqGnc74FPLSTSno54Un7hFgy5vJDpV3+ok1wldQ4cnJBi3edAbeThHQjU5/fu2aeC4O1NrJzMa0osrWz/PQ4mTMfbL0ZmaufVgWzQ3v1ZNcFTDtlydFP2Z9vVvlwqvaF/syb7P47OkwDNE+n7c9hW6PYPbSdhE/ALG5aGJ5dzgP5g+iy+onJcfFQ73vIgvG/Bj6dwQwhJFHaZkhDCQBQZwQT8jPqvwOCYdNKZUVRU7ZghkBUwkDov2dmej43mRIoMrA804juuk8xNEWNf24uiCDfmsKA08R5uiI23gttEl1LoQ29EKry+I29682onC6ZyfKdQEt+A795Asd4TfkucQMGyds033vIFY6ERKsxc/qEyHzju321EfV67d7dDd3RG/btuu00ny+3fPKbIwclT1Sef8TiLpDdtynevypOsIo/Sq8W1dO7yZf+jsgnu5O52ldaCoomYt0e+AioYkhixLTeoZ0w7S6SwS3fj8cRVDwqGrABI9/VBlJBXdUoVEO2/7M2nbeA+j96IhQkr+VOl2jU1oO/rb4TsYGXhQ/7JgkLVZznoYZW3aScyzPxv1Wr8zbnW++2GU7PK4B0X2dP3+ZJPPpyHgGIh/WLC6mJ79KUvu5MWz7L8092G666IflsjX7n/uT/4myDzitVjp1oezj6MdNxTHQkO44KUIarsTlEKRD2S0YxWHb/ko9lZevALjIUMAE3zo81e63BDGA/iWToTb1/zmifDelxFHvMh0EmXEgV8Lgg7B5M2dSo/6J29GX98QyN3ya3FQa7/tTyu2noygtKAeVQY3xyPcdyL6/i11R4tg+sW0iWrrTvey1zfocbI8f4mpJhOAUpR2vPRRv3Re6bFjPeNjpVqHZtCfNnUxmflh3DpII7cVC5W2R+t+xuHfWXHFPC5Utv1z+ZvSgUUJ9AeauqT63/xST/O95CZZ7xyIyHJNv/1Eu0ZTsL7Ch1pwAD2t093myRJvu6IUua3R/Hq9Dv/XQ5VXPD7tjIXCoZ5Bb/rabPcxgunSU6clcOuO0RqTiJ9zCePWYYQhmyN/3rq7l0PS31CtndOIYjrfDm4kM/SOt2lskVeV/B0/K1ggvxWppBiQLFLBaP90NbT3AFep86uHRSF/kGXTe+9Z9vDPgm1Y15h14O3gk2ZXwdWDsf6NQ7a6aRF1FpcmyAdqaAsXc0bUx6QALX7x7JVzaq+7a78gpd3sDDe0v6nUT+rcui56PGyTLy+D7SKXkcBkLMz8WJFgU1uLMaJDxM1uutaQVv9PLjo5I7ILh7CEBZ9G/mPbadhFXC7r1fwj6U0fsAO5wfo8pGbrSO/emtvIptUahV5ntnwkP6IabhdLpI5XMz+DQEot5iKXVz+TQgOtiRhfvG2vrBAU1dSoGPAiRRuCi7E3VOXz/4jEeeOmTYEDdPQtSD1C3PYRcag4viK9aznz+DSST84qdS/W73C+RUrq5X+bz/+USC3UH0RsC9kamSRX4r+HJeInMJ7tJRp5dhoskaiFBr8l8WtzIzL/DoG1GGUppgvt9v+SNMx54H/zCZzUcjl9Pxi2JFkn6UsVM82hhnPQy7Ww/PxN4uPmpnuLLsr33Oo1EhYQ8z30ViJsfbc5OQ6wCBBCRqvFhRAPPIbLLwz2Jje7ANYkm5TIkH1bO3vf+3juYV4u/yYSt30CwxzPr10bspBZIRmqXEaqBCXM8HbE1krMeJNfLRTSV1il6lcSkDNp+xr2Gqgbhr2B479G5H+K9LgNAdhPQ5YRVWoa/4/vigxCXE9dsmJtVn2s+DIiv1KiqvxGZzbcXqg4XyKDqDxK7lVB3OqP09wrDaU7/I6XTopX/2rUcYUjsupIsZy09YbwC2LIdsMyhN5rH36VMIyk7X2iCtICK3H/CLL14hhrFxIYny/Rk+jzCo5I1FnHJLUsYgguvuwjYI27zqAwHMRIoZAa0XO6U+1Xpz07gy/wNttv1CeTrGbUHjnnSMOvTEUkNhdAFe3gqSrkr2bObEwtCfgv+6KcfnfkK+cvlx6q3CiUgALhjLcPpQK3fTxda7/GZWON/xGU+vjz/xavTdYrfQVNG81B8BgHRVPzPXfGWM7DtHyrN93N79wNZcltBUIumKB5BPJLltY9yeVoXBNF2ATX/asXlun/JRhL0JPt+QHPVL7x23FmOvGniwdNVsGj2H+zbcH7e3E3Z8b8VsSzMad+OyXxDsd1XiT+MU1kClJlPeLLmFbxatWrd+O10IvPWXtTqGedFOD65Mxw/5nfC4lAOywO/jjGnwZIu8rk5Ts4j1LPZKv44OKCkNpGcMtjBL3uVy/ZNkKufor6KeqnqP+XUU/GJAK+ULBzsHCzxyhycblTMjwaFBeqVEVUl5Im4DvfhDaKnFIR2TW5Cm4KZynuTRSJHBWSepPH33Mbw+8QODPuzow9gwF/LpPj4gtHnD8vROe5AEMqy76e5NrQFxMbOPt2ZrL0w0F9dG9nLFq+Ch7BkuZgWFuEClSuHG46IhEQZgaj9CVl/2gEr6+GxXmkNCgineYGaN6+Puc5vgCDA9dUp6Pd1wiua9YPY7LejS37ic9S6Ze22K/zVrEVhaS6PGhPcZC30zZYIB19PH8TO1CRneHbcqY2Xz9HoDlU6SyPE+AQzlHU0B5Qd+aHmZkjDfdhQBzDeKSRyP8zMf6WcTl4YT4OtRJawsx+hU4vh70gsglMmTS6c4TkrT+gqUVcFiZpa0bQ7F3i65BEJzGmUvsl8H1bT5ih4ZfboGKep/i0meTP83SaUNsNRjWaUaWiS4ksFJcsy9ukYSf94uh4wvp57go56cL4CfOYZItf+SLRtv0rcVPSNdVbdqOSllTmZtcFMeKTLvMz59aTJkBRfc2P+WQ07BWu8lIxrVo0B1SBkkAmAJ1wxk2IXDFtT1DT5tiCDUxJZ/jFT+b8lAcVX9oqlmag/b/QoTdDeVb+8Xz+OiL968GBWOzfQCB1CYY7hvYixTGkIHWwU/HRE5QlJ43U6bv8qnF3g2y85XPk/Nei9uE1nDK5XyMo0sXS0Lql9ZAXSfTc+mgKtc34rySVHkr07a903dCw2vOG9jwve6kmj8hnwXGK4hru1YA/l5ubbuP4MsYZYPAbUveCOAlDzEinbPtrsILmjGfpkvUgSiyyxUpzxGHJ4GQnDZ1lJRQYIDrAHL+C6mCffZKYy+T8rnx3nsXvQLTg0zzTUbquS00L+Qvy2W2fBOn34IplL8WKMMMQPfLtSoApqfcI5HmODHRu7Y/5Xk3WMhCtSfKeD2sk0u9iaQmRuwyWDAy2AViMboagM09Ua9nqcOVjSXLLCGppInDxCVbYPwAtfoKckAXolU9QgF+9/9WnqJ+ifor6/wR1VeNhnT2QpiMcebyetXrTX3eQtyLutdl/M97OoJwO+uBfx40Emqot7vYtS0LDb+rqMTuI8Xi7fI8VG/Hcn2+d1ZfGa3X/pibil0UuB81jio3ZwX5UAqT2vTRZbyKX77MPL8RAI0Uf25c/QlV/aFowNzfMwAHzCbYl5+mkp5P+FyZ5iyewVus0DP4pgr/bqiYqMkshPROeSSRObxzR+HZqCIAEE2/y7jkFustgDFM4whU4IYUqGAXlQFHvIyMv/MhXUWaPkMdamtnl8vlYsrlkhN//ve3+1RQsYx8vZdjoxyLgSSFFsDcAFX6Y7Ns6o9VMyouE4OXNzE2PnKJ56wiqo/vFepijgWSoSTa5TuRel4a9R6x1xkUz6LC5kue7KCe3ThRdLdRZoHaksNJB5yaDkq9qy+TkOvPXg4jtcq5iIB4zUcxX73GXyBQUoSs2/THG8zwVcj8ql5S2NetyjUqffJ2bHSRre59IKbsEDTbouuhtvIlMU4kyEJetCWECSxUYj9NKiYwy6PQW1Gp2oB43jIYCeDSrGvmhocucYZkMeEdiBHdqUnhDU8XQRtyIbONx3154ipiIAh5FlLg3vF2B74e3VyMuaibTjqXBFkpeqTZH2AITt4ivkOiy76pVw0r1QiUj8ohBl42qi4BfxPdRQHOSt8LJyRddXhWaI+6BJGNEEYK9IRFvVaeir03q+rkJyscWqY8rqLw8sTQUn5a1qGbZYtwWsYwvWFJ2CfGWPI0JoEFOk5mKXk0X6wjS72o+z+ffIfq1gkaJhBOCI/MzGrhcueBRh7K619u1NPvVw9xiBlF7Si20+/tXwG2aFw8ScWuC9EZUVjiL5ofWDTu/lvPM1KyWms8L11ccUeXXohRkGTSpI+l3HhwHxBIV2raiZUZ8iywIUWWWy81NN2BzkXfm6ro++z4odLg4e2vfh7HiK0bGBYWyAh6qUC3SbUGLJy38PxDp1d66VKejO4bdgwM1kuMSqTqXLFQ1IvW8ystLWDrUabkCoSDEf92Ae8z+J+IKtvGlPdyjka9XcrnZd6U9zHmLI2fJMZNocX8G11U15cfQUcGwSEAKFuu0ejW6HHL5VZGc5o2grsISAxL7XcRNDVc7KdRgBUJUKVFXNsOyuQzixGNuUFrnCaiqfMyklyY2dzw2D1nw2eb/6aRSdSPRyZRwhwp4ctG/agSkpTlPcUEsTJn9BOc+NY8oVA+QeI/h7B4fgHxvfhjVusFa3AB/1HLfCSqw2BDfG0/XRkfNv7gL9vINgcsijcCKEsT9fI9v95o9px7/uIRLR8i+XW8NJWMt49hy0tQvUNpvMeVcGqiBb2KVy6cM0SISRSDnPMaSLaFAeO+nP6UrUKDMqhodTMcuKWggPbbO6uC4Ns/ImkJSWb9vX6Md8/cjnyOViovN/4LOKyHI/4967XXZ/ljP5trozAYLNksxUJNePMZ/tFlu7Ii3z97TN9CCS3+aI55O+n85KXtkuNN9lWZPYVCbT7LWPz2Z8BTkKchTkKcgT0GegjwFeQryFOQpyFOQpyBPQZ6CPAX5t4H49i8zTvktL9kZG/rol+WS0ZNMNvV+EzzheNS/XPbAi6BB0nTf8U74qsBDBYWUN4d3fSenqxb/my+p8E4olfhT7+0Lm75La8W2/7JzT5rliUCRyDHUhpnah+m0V2inKtr8ybdmp/s2UytWN6Q3YBvwDQQraZoajSG49ebe8A8aaE6NyaWp72hVL7XBbJwQx7phSAtsKAIawUDtlHjQt9f7WMpkhh4ykNJZ/j5gYNS3l/iGsGcib2tbH7CBIj+nNlzZ06nqMY3moD3dXeAAZGbQ+OQvgHBFt50covTdy+XbEiS69yfRbutRDln/LtNzGe66PFiOvt+4Ew71JGvyE2yA7+4D3U7PaArNvkrZL4rgDZGH3hHhdXt8my41BUOdzg4RJ9oFI/0Z3tQ99Bxm6schBZjX7/FXH56Ct6Rizxt93GWU8bcblzspoxkU3xEtjGlTbuqQ7XlLqeMEtrrYy9i69GGUaQwkBcHo1LFm6lgJqpWtLRlradbkb0q6ktGw9l2qAU812JVGYyccuom/JVM6AeoEoAmIR75ZqT0wdYPluhGYPKaOEBmEvKHOcFp4ZIihyzxJ1n5kxQ8vJ9MFKj2xXwco8tksk+2E2hb2I3idGxuU4JXfXunB+btRoAyp15IqT9jV+EFK5esiSYrlUlxRSFzbwsJFrQpgPawsMkav9EsezNkG622d9zbnVq3kJOpaTghDwuQ4UAsMg3RYNDi5x0/2Xb22jV+fV+JsqGgsUIfTQsRhZGSQnCOcvnsl/53gXDsyf0zSAyzWaLoz0YAZgIRl8pc5z4r62zoeEsTa0OZmE6MGAXTbBDEKErDRttSAuJQo6s+2jotby86STnd9lV7APqw9bDRlzvnR2RX8DThZfD5b3IOI2rY4iPuVGXg19M7kYA2JZrJNnsKENlPp/HpM85BRfCsWO3liCGibX06mj+EUKN+CIJPW3W4vlc9LY3lOdykuD5s4KWPa8agC9ClEXJqy3/I1D3q58Ch9py5tn1o0Zsv1q1ddjiAQJD8FcOFi3AauqeznWjcdNSHpNBq7AFtMq0niWEO5u6mQ9ehj1/RVdXAc2iKS8tIoc7d55fwW5qcsirsoe4S8ElfQyq7NKT+1SXwmgzCc0WYXlMaXy8fMFwdIpYOShjQbz//BR4sWqtcuItACByVzZs2KwSe7Gab1rZwfvYSvdXl9Jwta0vmnRAC3oCm1cOggPFk4uhQWCxJCN3iWhtrCMFQ0QwqKLtdIJYxmiZNQIM93mJu0CLdLlrE0ZOd1R3Sc7VdONBONoO885aBXb6wsgdMiXcj4DS0tJXVVyFbGXK//ejXEUxylcWPPjo0v9iptK82ykLaOGpw7nhMYxx2a7JKspaAZ40sT8UkyM6EkNxsV6JlXvSX+vTyMpVB+K5pKsJQixDK/ryBK70sJ4hEE2aBEPC+39epksz8VX4LQqva8ay5YrB43rNBnNkhVSwrcYxz32KDvLEOy1ogZ9ffc85eq9rQyEtomrvJGeSfGLN+hJ71S6UgVzTk3hpvtuzyQQNYFrnCXzgFO2T+WtTqCNrn9hhV/t57vnOuVWN/2qDknanfRdhUHYM4KBxNCUlYLr0GX7wVcNHSG6+50hnO+DWIqPIhvEV9UqvpFRbgjMj1USHhfZiotJNXZEZZqHErQT7wRuBmebnUFxF7IIumPJmtH05WEdM6Ic3ghhkTJDNc64EKv4bU61K/DFyreSFNqC0jr4aUbhvAq307o8XmdXcacNHigN6YG6bXbT7uziIGkxp4N1M92Z7BEJrlSb6oWQbUi6JiI2M+t0Zu+1SFaWXwpTt/l7BKwUynvei0rjhQOBQFSMVEGVNlA0rDrI7ZCGUFQYCU9OoPFWU8SKq4twh64necWrE5cuNvkNdiAxE/7lm0cetMSaiT67jLsm/e9/fo5o5FwaHZsom67MJePoZ55QOgRRc4R4Pvou3se6D7XQkBuoDXzztQuwGHdlUWpkGObLQbq3smG01LU7oQc55E7AfNM39pLvCIvSAKvV4uICmY/Da49Ng4WTUR5BFFN+AVYhmDSXUkLbHaX1petvqVJ0zIgGiMJZmtV+UWfT4hpYyTUErrPKyf3gJyj0wI8Yfb4ybG1Tn9DCw5vbfemH3mvNxCyjtJYvANRYm7PhVjs0jI5ZDoIe0OSElD5eWQ/49ySrOpI0ceRtlVQt4qsUrUK3zw3hq5fixbl3ViVCHQKIycOK+JpEcGJpj0DwVitgDO0yIJvsh+/683tNradGsS5IvuxO3q4wiPZfmTfkvIcq+dIGry0Q+DaxcmjWHee9AptDK2C03o8pccUS1a75k0+sL3DC83YTSmqqhx+XyQhPRFPnjzHEgjJdNoOwulATn5dcj+iNdezumjzoHLrhqFmZDQaSC2TB2AleQ6jcvHEzhEZq2Js51lvvaHuHnPkHfFsaWHDDXD96lJPxCZruzdslwnE1sGHsllvwXzbXFm39kHYWefKNLDXudnVP74r3lszv3LYTtovXTNfpaJLWo5LBOa3B8xF5xHPapQpd9JsoyfIbFIu5LT8vbG2TJ6jas+nd++gfjly1xumvxO+WepXH+/27bZJV6Add63w/ZvCpYWDlL3cViE8edATGCW16uDLQtK4B6YJ8SutGG/Dhj0IG2fqlg3qjz6Ux5gpsqgwVYc5gSzrRKw75bcXWn4RMm3UWfz2nIMGj+Ne6efwCGPu2I6EBxI5bOFLgHoFeKqR6EbhHJ+egJKvEV3koU9GnJ6cbmMho8lOfhuGAMuto80soV2PdevbsI7z2NLDWPtJbJc9ngaYMrTiWy8IvOL7IeF9QqRb8nqaMvlfZKdOckuQntnnKEeBVRz7afRSb5UUC114Dr3GTTGEX3F+LUcY5uL2B0b8AGvSTpqaWgLHxWFBYNE5M25c5YmEMtdjD3tj/uoFLMnUol4+S6zcxsdoOZGec8QdbtvycrOVciUR797lnZZQJq8wkYH4dJrJ5BKMI5C0NQSLSuRSKbm9OUTWWPte1ndCuKSx5OoKLVfMmD2sHLM/iGrfz3CEArFn9wnSXRmHRCt1fPeQXhkenTpNr6anIzgO5wwmOrCZov6N0aLI+x20ZsFy65Ian7LNJBmnZ2URLE5CeyuaW/+cxnggZ4a18arSd7mdCg85NndDvkrdXPLOrYXeaAGJ3kF7GKve0O5sGvMkLJiOuqkwj0kzM1AASw2cTW7JGyaG58fWXOwDWwQDReZAvXZHbpixYtfgQCz1LqrCHKE3bSSdPpMnCuAMr+S6Fl2qXY9l+GR4nAU6i8aMA7G0ysQyGZliOb+fX++gK0odfzjhCIgD8d6o4i3OD/v2zNiTrwCvgkvd17T2zekeg9ZZ2+Y7roecb5g+Uu/56g+5x2Z7XZh3YMyBMHjm3z3VjtTicDIpp9RzgThtBrmH9pWQ1WP22nDGA1O4htojT+OemZYpD/Kd3rfQZAsjvzfOrYRKc3IPi1L6mfhOqV5naiI53gRdkc4KqeT54taxcYQ3DfWCN6kJltC7PDJ/AVLJUGwJ4/YqXycQsLuiQhbS0uHMCo5JVylMdL8zrHjfah0JiFsIMfz02uG6ZFkPYYI25e+5/bFGk+VheMwYoT3ZMwI/mrgA4CywFZ8bc+jDvYro2RIj/vmIJ/0tLe7iFPe9JIjaFoJ/YCINQezY023j6wof5Bcg3HL+xoYhtv26r2Ye8d362idSBmVaz1en2WK7MNBhzCLR37jmjrn1hPIxsMY1JHIUcbCXljCqN7G5FzeG1xIOM6+6+0VQtDY/PjxxyV3ztkGbNHO9lpHo1nLMhCb1evGA2WJP+E29csYYg2rN3fxA+dbnaPee02tzKk/b43z594bvrLFlfPfmMnlvakqC9dQzyNYt73RwHb67TplcnTPtYghhA0Wk/sDqipGGLQRpr8gwfQ0WapadqoL/xwM+KQ8+ctRR+afGJh+WRb5rsCBbbVOr0Jv80clHPX32FsxZtFfCZfLylgWT/xTgkwu1yQpvqdDuFshXpD4o1ca8PcZnD0qrE/bLVufmYtWWd5j9XHPTOPPMr+g2OBnr0UleS2p4znclqlR0eaMrAdjfqqB5xb9/ukRieTJhcQtFkztFG9yS/W6fjAn0T0mlpRQ37n2MB8R4Tpnp0rVzS/mbrK78+VD00lZT78LRpZ7KcuAZ3w2kG5yC0aD1LIevUEX1ikQa0kiG+aMTjt216dEUN8gShRR2JG4DCB6jiGKN8OhF7yRHyVU0p9eE3m0KIUzaPG5thAg7cUdIu/8Ko56xlnK3ZhpzrOUvPwx6e4DXPG9mW0mK/NoxYXKVVjcGogfry+UrMn8hdL/o2Ue758+mjjKpLUFRYbycidSEv91LtxBy1BLPh3qEyWIqLg7xmhfzthD7umVPd/+GwuH0Do3kQMEEqiDrDvxsN/m2cPI8J9Ozud5UqnX0bSFOGbVu47hquIOXYt04fcVzeMRwzJ3rJNWZse9wBHSzo7hK7iWgk5P+2lB5atbQkduRniw8dWu0KDdZTrOneEatjPuGuFBfW3vBxTsRPLZ0oist4b7CE756QRz8a9+9sOm+izI4vq010b3ZPHbXdN/4/e/2sLZK35GQdziPbpM228c5zPTpTjrji111pilvQ5kx40Jp3ZhH0fYAesWRHGSmf/2oV86ezZqXpjEHZV8NEiAKTvlubE7HOG/7S+OfmeZ1367qG5Ge1rY2j3/D0dls+iHiet/48g9Wv8/++ydf/A9QSwMEFAACAAgANWOWSdZFKylNAAAAawAAABsAAAB1bml2ZXJzYWwvdW5pdmVyc2FsLnBuZy54bWyzsa/IzVEoSy0qzszPs1Uy1DNQsrfj5bIpKEoty0wtV6gAigEFIUBJodJWycQIwS3PTCnJAKowMDZDCGakZqZnlNgqmZubwwX1gWYCAFBLAQIAABQAAgAIAESUV0cjtE77+wIAALAIAAAUAAAAAAAAAAEAAAAAAAAAAAB1bml2ZXJzYWwvcGxheWVyLnhtbFBLAQIAABQAAgAIADVjlknoZE7o6C8AAOlbAAAXAAAAAAAAAAAAAAAAAC0DAAB1bml2ZXJzYWwvdW5pdmVyc2FsLnBuZ1BLAQIAABQAAgAIADVjlknWRSspTQAAAGsAAAAbAAAAAAAAAAEAAAAAAEozAAB1bml2ZXJzYWwvdW5pdmVyc2FsLnBuZy54bWxQSwUGAAAAAAMAAwDQAAAA0DMAAAAA"/>
  <p:tag name="ISPRING_OUTPUT_FOLDER" val="C:\Users\Administrator\Desktop"/>
  <p:tag name="ISPRING_PRESENTATION_TITLE" val="（飞印象）简约商务通用模板"/>
  <p:tag name="ISPRING_ULTRA_SCORM_SLIDE_COUNT" val="1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1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4222</TotalTime>
  <Words>3493</Words>
  <Application>Microsoft Office PowerPoint</Application>
  <PresentationFormat>宽屏</PresentationFormat>
  <Paragraphs>518</Paragraphs>
  <Slides>62</Slides>
  <Notes>43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62</vt:i4>
      </vt:variant>
    </vt:vector>
  </HeadingPairs>
  <TitlesOfParts>
    <vt:vector size="81" baseType="lpstr">
      <vt:lpstr>Source Han Sans CN Normal</vt:lpstr>
      <vt:lpstr>方正姚体</vt:lpstr>
      <vt:lpstr>仿宋</vt:lpstr>
      <vt:lpstr>黑体</vt:lpstr>
      <vt:lpstr>思源黑体 CN Bold</vt:lpstr>
      <vt:lpstr>思源黑体 CN Light</vt:lpstr>
      <vt:lpstr>思源黑体 CN Medium</vt:lpstr>
      <vt:lpstr>思源黑体 CN Normal</vt:lpstr>
      <vt:lpstr>宋体</vt:lpstr>
      <vt:lpstr>微软雅黑</vt:lpstr>
      <vt:lpstr>微软雅黑 Light</vt:lpstr>
      <vt:lpstr>Arial</vt:lpstr>
      <vt:lpstr>Calibri</vt:lpstr>
      <vt:lpstr>Calibri Light</vt:lpstr>
      <vt:lpstr>Impact</vt:lpstr>
      <vt:lpstr>Times New Roman</vt:lpstr>
      <vt:lpstr>Wingdings</vt:lpstr>
      <vt:lpstr>Office 主题</vt:lpstr>
      <vt:lpstr>BMP 图像</vt:lpstr>
      <vt:lpstr>PowerPoint 演示文稿</vt:lpstr>
      <vt:lpstr>PowerPoint 演示文稿</vt:lpstr>
      <vt:lpstr>PowerPoint 演示文稿</vt:lpstr>
      <vt:lpstr>David老师</vt:lpstr>
      <vt:lpstr>讲师介绍</vt:lpstr>
      <vt:lpstr>视频+资料加平安老师</vt:lpstr>
      <vt:lpstr>课程咨询请加微微老师</vt:lpstr>
      <vt:lpstr>视频资料加平安</vt:lpstr>
      <vt:lpstr>课程咨询加阿媛</vt:lpstr>
      <vt:lpstr>公开课专属活动</vt:lpstr>
      <vt:lpstr>公开课专属活动</vt:lpstr>
      <vt:lpstr>PowerPoint 演示文稿</vt:lpstr>
      <vt:lpstr>PowerPoint 演示文稿</vt:lpstr>
      <vt:lpstr>金九银十面试题</vt:lpstr>
      <vt:lpstr>PowerPoint 演示文稿</vt:lpstr>
      <vt:lpstr>Android Framework</vt:lpstr>
      <vt:lpstr>PowerPoint 演示文稿</vt:lpstr>
      <vt:lpstr>PowerPoint 演示文稿</vt:lpstr>
      <vt:lpstr>用户点击应用图标</vt:lpstr>
      <vt:lpstr>Android内核层 内存分布</vt:lpstr>
      <vt:lpstr>各个区域详解</vt:lpstr>
      <vt:lpstr>内存原理</vt:lpstr>
      <vt:lpstr>高速缓冲区</vt:lpstr>
      <vt:lpstr>内存原理</vt:lpstr>
      <vt:lpstr>内存原理</vt:lpstr>
      <vt:lpstr>PowerPoint 演示文稿</vt:lpstr>
      <vt:lpstr>ArtMethod内存分布</vt:lpstr>
      <vt:lpstr>ArtMethod内存分布</vt:lpstr>
      <vt:lpstr>内存原理</vt:lpstr>
      <vt:lpstr>PowerPoint 演示文稿</vt:lpstr>
      <vt:lpstr>为什么虚拟机要设计方法区，堆区呢?</vt:lpstr>
      <vt:lpstr>虚拟机给App的内存我们该怎么理解呢</vt:lpstr>
      <vt:lpstr>Android虚拟机方法区 和堆区本质是什么?</vt:lpstr>
      <vt:lpstr>Java对象模型: OOP-Klass模型</vt:lpstr>
      <vt:lpstr>Java对象模型: OOP-Klass模型</vt:lpstr>
      <vt:lpstr>PowerPoint 演示文稿</vt:lpstr>
      <vt:lpstr>从哪里找分配java对象和klass的源码</vt:lpstr>
      <vt:lpstr>Java对象构建过程</vt:lpstr>
      <vt:lpstr>Java对象原理</vt:lpstr>
      <vt:lpstr>Java对象原理</vt:lpstr>
      <vt:lpstr>Java对象</vt:lpstr>
      <vt:lpstr>Java对象在内存中的结构</vt:lpstr>
      <vt:lpstr>Java对象指向的klass</vt:lpstr>
      <vt:lpstr>Java对象指向的klass</vt:lpstr>
      <vt:lpstr>面试心理分析</vt:lpstr>
      <vt:lpstr>PowerPoint 演示文稿</vt:lpstr>
      <vt:lpstr>PowerPoint 演示文稿</vt:lpstr>
      <vt:lpstr>我们能为您带来什么样的服务</vt:lpstr>
      <vt:lpstr>一线大厂面试诀窍</vt:lpstr>
      <vt:lpstr>PowerPoint 演示文稿</vt:lpstr>
      <vt:lpstr> 怎么成为Android高级工程师？</vt:lpstr>
      <vt:lpstr>PowerPoint 演示文稿</vt:lpstr>
      <vt:lpstr>讲师介绍</vt:lpstr>
      <vt:lpstr> 学员疑问</vt:lpstr>
      <vt:lpstr>公开课专属活动</vt:lpstr>
      <vt:lpstr>公开课专属活动</vt:lpstr>
      <vt:lpstr>我们能为您带来什么样的服务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（飞印象）简约商务通用模板</dc:title>
  <dc:creator>飞印象</dc:creator>
  <cp:lastModifiedBy>maniu</cp:lastModifiedBy>
  <cp:revision>1111</cp:revision>
  <dcterms:created xsi:type="dcterms:W3CDTF">2016-12-28T11:29:00Z</dcterms:created>
  <dcterms:modified xsi:type="dcterms:W3CDTF">2021-08-16T12:12:33Z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2052-11.1.0.9564</vt:lpwstr>
  </property>
</Properties>
</file>